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94660"/>
  </p:normalViewPr>
  <p:slideViewPr>
    <p:cSldViewPr snapToGrid="0">
      <p:cViewPr varScale="1">
        <p:scale>
          <a:sx n="91" d="100"/>
          <a:sy n="91" d="100"/>
        </p:scale>
        <p:origin x="278"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5656E80-94CF-13D0-78C8-C7DC47BDA101}"/>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7FE19823-464C-B2AA-0618-81BEBA94DA1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198320CE-5DA0-42C0-4E2B-3C951CD7D0E4}"/>
              </a:ext>
            </a:extLst>
          </p:cNvPr>
          <p:cNvSpPr>
            <a:spLocks noGrp="1"/>
          </p:cNvSpPr>
          <p:nvPr>
            <p:ph type="dt" sz="half" idx="10"/>
          </p:nvPr>
        </p:nvSpPr>
        <p:spPr/>
        <p:txBody>
          <a:bodyPr/>
          <a:lstStyle/>
          <a:p>
            <a:fld id="{97A32F67-CAD6-4E7C-AF57-A90430501EAC}" type="datetimeFigureOut">
              <a:rPr kumimoji="1" lang="ja-JP" altLang="en-US" smtClean="0"/>
              <a:t>2025/12/22</a:t>
            </a:fld>
            <a:endParaRPr kumimoji="1" lang="ja-JP" altLang="en-US"/>
          </a:p>
        </p:txBody>
      </p:sp>
      <p:sp>
        <p:nvSpPr>
          <p:cNvPr id="5" name="フッター プレースホルダー 4">
            <a:extLst>
              <a:ext uri="{FF2B5EF4-FFF2-40B4-BE49-F238E27FC236}">
                <a16:creationId xmlns:a16="http://schemas.microsoft.com/office/drawing/2014/main" id="{DF85107A-FDC8-BD1F-A654-96301D343D6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5DB1778-73D5-84CB-B950-7196EA366137}"/>
              </a:ext>
            </a:extLst>
          </p:cNvPr>
          <p:cNvSpPr>
            <a:spLocks noGrp="1"/>
          </p:cNvSpPr>
          <p:nvPr>
            <p:ph type="sldNum" sz="quarter" idx="12"/>
          </p:nvPr>
        </p:nvSpPr>
        <p:spPr/>
        <p:txBody>
          <a:bodyPr/>
          <a:lstStyle/>
          <a:p>
            <a:fld id="{7907964C-BAB8-4357-AABA-DE85E39B8C7D}" type="slidenum">
              <a:rPr kumimoji="1" lang="ja-JP" altLang="en-US" smtClean="0"/>
              <a:t>‹#›</a:t>
            </a:fld>
            <a:endParaRPr kumimoji="1" lang="ja-JP" altLang="en-US"/>
          </a:p>
        </p:txBody>
      </p:sp>
    </p:spTree>
    <p:extLst>
      <p:ext uri="{BB962C8B-B14F-4D97-AF65-F5344CB8AC3E}">
        <p14:creationId xmlns:p14="http://schemas.microsoft.com/office/powerpoint/2010/main" val="7373126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C2BFE1D-66D9-0442-07CA-0BF2C2243447}"/>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E6C09DC-115B-27D5-89AF-118421F3B13A}"/>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E421BDE-4CF8-498A-1048-9EA9B5076CBC}"/>
              </a:ext>
            </a:extLst>
          </p:cNvPr>
          <p:cNvSpPr>
            <a:spLocks noGrp="1"/>
          </p:cNvSpPr>
          <p:nvPr>
            <p:ph type="dt" sz="half" idx="10"/>
          </p:nvPr>
        </p:nvSpPr>
        <p:spPr/>
        <p:txBody>
          <a:bodyPr/>
          <a:lstStyle/>
          <a:p>
            <a:fld id="{97A32F67-CAD6-4E7C-AF57-A90430501EAC}" type="datetimeFigureOut">
              <a:rPr kumimoji="1" lang="ja-JP" altLang="en-US" smtClean="0"/>
              <a:t>2025/12/22</a:t>
            </a:fld>
            <a:endParaRPr kumimoji="1" lang="ja-JP" altLang="en-US"/>
          </a:p>
        </p:txBody>
      </p:sp>
      <p:sp>
        <p:nvSpPr>
          <p:cNvPr id="5" name="フッター プレースホルダー 4">
            <a:extLst>
              <a:ext uri="{FF2B5EF4-FFF2-40B4-BE49-F238E27FC236}">
                <a16:creationId xmlns:a16="http://schemas.microsoft.com/office/drawing/2014/main" id="{8290A8AC-B820-A5D0-D4B7-59000C551F0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F26F838-9E1E-2F15-5FBE-91E713D467D0}"/>
              </a:ext>
            </a:extLst>
          </p:cNvPr>
          <p:cNvSpPr>
            <a:spLocks noGrp="1"/>
          </p:cNvSpPr>
          <p:nvPr>
            <p:ph type="sldNum" sz="quarter" idx="12"/>
          </p:nvPr>
        </p:nvSpPr>
        <p:spPr/>
        <p:txBody>
          <a:bodyPr/>
          <a:lstStyle/>
          <a:p>
            <a:fld id="{7907964C-BAB8-4357-AABA-DE85E39B8C7D}" type="slidenum">
              <a:rPr kumimoji="1" lang="ja-JP" altLang="en-US" smtClean="0"/>
              <a:t>‹#›</a:t>
            </a:fld>
            <a:endParaRPr kumimoji="1" lang="ja-JP" altLang="en-US"/>
          </a:p>
        </p:txBody>
      </p:sp>
    </p:spTree>
    <p:extLst>
      <p:ext uri="{BB962C8B-B14F-4D97-AF65-F5344CB8AC3E}">
        <p14:creationId xmlns:p14="http://schemas.microsoft.com/office/powerpoint/2010/main" val="13676795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53738F0E-F79C-2AA8-7185-0AD9881F7198}"/>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1BDC233-E48B-1747-7120-381634A8DCBB}"/>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3852576-057F-8BC7-61D8-F3652EE2AE8A}"/>
              </a:ext>
            </a:extLst>
          </p:cNvPr>
          <p:cNvSpPr>
            <a:spLocks noGrp="1"/>
          </p:cNvSpPr>
          <p:nvPr>
            <p:ph type="dt" sz="half" idx="10"/>
          </p:nvPr>
        </p:nvSpPr>
        <p:spPr/>
        <p:txBody>
          <a:bodyPr/>
          <a:lstStyle/>
          <a:p>
            <a:fld id="{97A32F67-CAD6-4E7C-AF57-A90430501EAC}" type="datetimeFigureOut">
              <a:rPr kumimoji="1" lang="ja-JP" altLang="en-US" smtClean="0"/>
              <a:t>2025/12/22</a:t>
            </a:fld>
            <a:endParaRPr kumimoji="1" lang="ja-JP" altLang="en-US"/>
          </a:p>
        </p:txBody>
      </p:sp>
      <p:sp>
        <p:nvSpPr>
          <p:cNvPr id="5" name="フッター プレースホルダー 4">
            <a:extLst>
              <a:ext uri="{FF2B5EF4-FFF2-40B4-BE49-F238E27FC236}">
                <a16:creationId xmlns:a16="http://schemas.microsoft.com/office/drawing/2014/main" id="{6447E4A7-17E2-B15D-B221-E93E3372B0E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9963B02-3A73-96B1-70AD-4EBC0D49CE32}"/>
              </a:ext>
            </a:extLst>
          </p:cNvPr>
          <p:cNvSpPr>
            <a:spLocks noGrp="1"/>
          </p:cNvSpPr>
          <p:nvPr>
            <p:ph type="sldNum" sz="quarter" idx="12"/>
          </p:nvPr>
        </p:nvSpPr>
        <p:spPr/>
        <p:txBody>
          <a:bodyPr/>
          <a:lstStyle/>
          <a:p>
            <a:fld id="{7907964C-BAB8-4357-AABA-DE85E39B8C7D}" type="slidenum">
              <a:rPr kumimoji="1" lang="ja-JP" altLang="en-US" smtClean="0"/>
              <a:t>‹#›</a:t>
            </a:fld>
            <a:endParaRPr kumimoji="1" lang="ja-JP" altLang="en-US"/>
          </a:p>
        </p:txBody>
      </p:sp>
    </p:spTree>
    <p:extLst>
      <p:ext uri="{BB962C8B-B14F-4D97-AF65-F5344CB8AC3E}">
        <p14:creationId xmlns:p14="http://schemas.microsoft.com/office/powerpoint/2010/main" val="13183039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FF7B938-52E5-B15D-5E85-5B78594A320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C9AC7E3-AA12-AA41-2116-DC6E87C44EA1}"/>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B9E0E80-A2CC-93A8-297A-9523E608B8B5}"/>
              </a:ext>
            </a:extLst>
          </p:cNvPr>
          <p:cNvSpPr>
            <a:spLocks noGrp="1"/>
          </p:cNvSpPr>
          <p:nvPr>
            <p:ph type="dt" sz="half" idx="10"/>
          </p:nvPr>
        </p:nvSpPr>
        <p:spPr/>
        <p:txBody>
          <a:bodyPr/>
          <a:lstStyle/>
          <a:p>
            <a:fld id="{97A32F67-CAD6-4E7C-AF57-A90430501EAC}" type="datetimeFigureOut">
              <a:rPr kumimoji="1" lang="ja-JP" altLang="en-US" smtClean="0"/>
              <a:t>2025/12/22</a:t>
            </a:fld>
            <a:endParaRPr kumimoji="1" lang="ja-JP" altLang="en-US"/>
          </a:p>
        </p:txBody>
      </p:sp>
      <p:sp>
        <p:nvSpPr>
          <p:cNvPr id="5" name="フッター プレースホルダー 4">
            <a:extLst>
              <a:ext uri="{FF2B5EF4-FFF2-40B4-BE49-F238E27FC236}">
                <a16:creationId xmlns:a16="http://schemas.microsoft.com/office/drawing/2014/main" id="{C3A7A1D1-2702-1C97-375B-69F3B610254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4E755A2-A47E-1438-3DD7-8E97E75EF384}"/>
              </a:ext>
            </a:extLst>
          </p:cNvPr>
          <p:cNvSpPr>
            <a:spLocks noGrp="1"/>
          </p:cNvSpPr>
          <p:nvPr>
            <p:ph type="sldNum" sz="quarter" idx="12"/>
          </p:nvPr>
        </p:nvSpPr>
        <p:spPr/>
        <p:txBody>
          <a:bodyPr/>
          <a:lstStyle/>
          <a:p>
            <a:fld id="{7907964C-BAB8-4357-AABA-DE85E39B8C7D}" type="slidenum">
              <a:rPr kumimoji="1" lang="ja-JP" altLang="en-US" smtClean="0"/>
              <a:t>‹#›</a:t>
            </a:fld>
            <a:endParaRPr kumimoji="1" lang="ja-JP" altLang="en-US"/>
          </a:p>
        </p:txBody>
      </p:sp>
    </p:spTree>
    <p:extLst>
      <p:ext uri="{BB962C8B-B14F-4D97-AF65-F5344CB8AC3E}">
        <p14:creationId xmlns:p14="http://schemas.microsoft.com/office/powerpoint/2010/main" val="3882542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0DAE814-58CD-0578-D504-BB43D129B20F}"/>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226A92A-37A4-F845-C007-E1C5800E8AF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FC63C8E1-CC48-20FB-19A2-88C7796AA18A}"/>
              </a:ext>
            </a:extLst>
          </p:cNvPr>
          <p:cNvSpPr>
            <a:spLocks noGrp="1"/>
          </p:cNvSpPr>
          <p:nvPr>
            <p:ph type="dt" sz="half" idx="10"/>
          </p:nvPr>
        </p:nvSpPr>
        <p:spPr/>
        <p:txBody>
          <a:bodyPr/>
          <a:lstStyle/>
          <a:p>
            <a:fld id="{97A32F67-CAD6-4E7C-AF57-A90430501EAC}" type="datetimeFigureOut">
              <a:rPr kumimoji="1" lang="ja-JP" altLang="en-US" smtClean="0"/>
              <a:t>2025/12/22</a:t>
            </a:fld>
            <a:endParaRPr kumimoji="1" lang="ja-JP" altLang="en-US"/>
          </a:p>
        </p:txBody>
      </p:sp>
      <p:sp>
        <p:nvSpPr>
          <p:cNvPr id="5" name="フッター プレースホルダー 4">
            <a:extLst>
              <a:ext uri="{FF2B5EF4-FFF2-40B4-BE49-F238E27FC236}">
                <a16:creationId xmlns:a16="http://schemas.microsoft.com/office/drawing/2014/main" id="{BB751135-35E7-F9A1-91CC-51BD5C4ACD2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3F9555F-E3CC-14FC-CDBA-ED361BED37CA}"/>
              </a:ext>
            </a:extLst>
          </p:cNvPr>
          <p:cNvSpPr>
            <a:spLocks noGrp="1"/>
          </p:cNvSpPr>
          <p:nvPr>
            <p:ph type="sldNum" sz="quarter" idx="12"/>
          </p:nvPr>
        </p:nvSpPr>
        <p:spPr/>
        <p:txBody>
          <a:bodyPr/>
          <a:lstStyle/>
          <a:p>
            <a:fld id="{7907964C-BAB8-4357-AABA-DE85E39B8C7D}" type="slidenum">
              <a:rPr kumimoji="1" lang="ja-JP" altLang="en-US" smtClean="0"/>
              <a:t>‹#›</a:t>
            </a:fld>
            <a:endParaRPr kumimoji="1" lang="ja-JP" altLang="en-US"/>
          </a:p>
        </p:txBody>
      </p:sp>
    </p:spTree>
    <p:extLst>
      <p:ext uri="{BB962C8B-B14F-4D97-AF65-F5344CB8AC3E}">
        <p14:creationId xmlns:p14="http://schemas.microsoft.com/office/powerpoint/2010/main" val="19731611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E857012-8D11-0907-EEC6-22F84E79547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A9B0F91-2632-EC22-4DB8-701CFF5C6AF7}"/>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57727E1E-D20E-73B9-E9F5-14BBDA1E7077}"/>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30AE69F2-9ED1-2656-4DC9-6E7D9EFEA774}"/>
              </a:ext>
            </a:extLst>
          </p:cNvPr>
          <p:cNvSpPr>
            <a:spLocks noGrp="1"/>
          </p:cNvSpPr>
          <p:nvPr>
            <p:ph type="dt" sz="half" idx="10"/>
          </p:nvPr>
        </p:nvSpPr>
        <p:spPr/>
        <p:txBody>
          <a:bodyPr/>
          <a:lstStyle/>
          <a:p>
            <a:fld id="{97A32F67-CAD6-4E7C-AF57-A90430501EAC}" type="datetimeFigureOut">
              <a:rPr kumimoji="1" lang="ja-JP" altLang="en-US" smtClean="0"/>
              <a:t>2025/12/22</a:t>
            </a:fld>
            <a:endParaRPr kumimoji="1" lang="ja-JP" altLang="en-US"/>
          </a:p>
        </p:txBody>
      </p:sp>
      <p:sp>
        <p:nvSpPr>
          <p:cNvPr id="6" name="フッター プレースホルダー 5">
            <a:extLst>
              <a:ext uri="{FF2B5EF4-FFF2-40B4-BE49-F238E27FC236}">
                <a16:creationId xmlns:a16="http://schemas.microsoft.com/office/drawing/2014/main" id="{75924699-3685-B417-5FF0-48FD51DB371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CF4C997-6D98-C3E1-2476-C821DD736B90}"/>
              </a:ext>
            </a:extLst>
          </p:cNvPr>
          <p:cNvSpPr>
            <a:spLocks noGrp="1"/>
          </p:cNvSpPr>
          <p:nvPr>
            <p:ph type="sldNum" sz="quarter" idx="12"/>
          </p:nvPr>
        </p:nvSpPr>
        <p:spPr/>
        <p:txBody>
          <a:bodyPr/>
          <a:lstStyle/>
          <a:p>
            <a:fld id="{7907964C-BAB8-4357-AABA-DE85E39B8C7D}" type="slidenum">
              <a:rPr kumimoji="1" lang="ja-JP" altLang="en-US" smtClean="0"/>
              <a:t>‹#›</a:t>
            </a:fld>
            <a:endParaRPr kumimoji="1" lang="ja-JP" altLang="en-US"/>
          </a:p>
        </p:txBody>
      </p:sp>
    </p:spTree>
    <p:extLst>
      <p:ext uri="{BB962C8B-B14F-4D97-AF65-F5344CB8AC3E}">
        <p14:creationId xmlns:p14="http://schemas.microsoft.com/office/powerpoint/2010/main" val="18388311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6EB171-7E61-C64D-7A81-1D63580FF5FB}"/>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5ED87E7-B781-4B81-A7B5-83BB3443DAB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C883C2B7-4F4A-9A1B-87C5-D16EA1DB4EE5}"/>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18897C8A-16F8-77AF-0453-0B86C65AF5F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F099FD37-E36C-BBCA-C8C8-2D680E5A287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8D47E1F7-B93D-9B14-FC25-43DCD0569193}"/>
              </a:ext>
            </a:extLst>
          </p:cNvPr>
          <p:cNvSpPr>
            <a:spLocks noGrp="1"/>
          </p:cNvSpPr>
          <p:nvPr>
            <p:ph type="dt" sz="half" idx="10"/>
          </p:nvPr>
        </p:nvSpPr>
        <p:spPr/>
        <p:txBody>
          <a:bodyPr/>
          <a:lstStyle/>
          <a:p>
            <a:fld id="{97A32F67-CAD6-4E7C-AF57-A90430501EAC}" type="datetimeFigureOut">
              <a:rPr kumimoji="1" lang="ja-JP" altLang="en-US" smtClean="0"/>
              <a:t>2025/12/22</a:t>
            </a:fld>
            <a:endParaRPr kumimoji="1" lang="ja-JP" altLang="en-US"/>
          </a:p>
        </p:txBody>
      </p:sp>
      <p:sp>
        <p:nvSpPr>
          <p:cNvPr id="8" name="フッター プレースホルダー 7">
            <a:extLst>
              <a:ext uri="{FF2B5EF4-FFF2-40B4-BE49-F238E27FC236}">
                <a16:creationId xmlns:a16="http://schemas.microsoft.com/office/drawing/2014/main" id="{AB5E7162-BE81-D716-3AFE-25CA01010C0E}"/>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4C540B11-0333-0F62-BC01-86EEDA08DAB0}"/>
              </a:ext>
            </a:extLst>
          </p:cNvPr>
          <p:cNvSpPr>
            <a:spLocks noGrp="1"/>
          </p:cNvSpPr>
          <p:nvPr>
            <p:ph type="sldNum" sz="quarter" idx="12"/>
          </p:nvPr>
        </p:nvSpPr>
        <p:spPr/>
        <p:txBody>
          <a:bodyPr/>
          <a:lstStyle/>
          <a:p>
            <a:fld id="{7907964C-BAB8-4357-AABA-DE85E39B8C7D}" type="slidenum">
              <a:rPr kumimoji="1" lang="ja-JP" altLang="en-US" smtClean="0"/>
              <a:t>‹#›</a:t>
            </a:fld>
            <a:endParaRPr kumimoji="1" lang="ja-JP" altLang="en-US"/>
          </a:p>
        </p:txBody>
      </p:sp>
    </p:spTree>
    <p:extLst>
      <p:ext uri="{BB962C8B-B14F-4D97-AF65-F5344CB8AC3E}">
        <p14:creationId xmlns:p14="http://schemas.microsoft.com/office/powerpoint/2010/main" val="2318408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22A9EAB-9613-3C4C-BC18-E49DC2EB5341}"/>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1F7ABCC0-AD9A-D119-E258-B3C92984C74E}"/>
              </a:ext>
            </a:extLst>
          </p:cNvPr>
          <p:cNvSpPr>
            <a:spLocks noGrp="1"/>
          </p:cNvSpPr>
          <p:nvPr>
            <p:ph type="dt" sz="half" idx="10"/>
          </p:nvPr>
        </p:nvSpPr>
        <p:spPr/>
        <p:txBody>
          <a:bodyPr/>
          <a:lstStyle/>
          <a:p>
            <a:fld id="{97A32F67-CAD6-4E7C-AF57-A90430501EAC}" type="datetimeFigureOut">
              <a:rPr kumimoji="1" lang="ja-JP" altLang="en-US" smtClean="0"/>
              <a:t>2025/12/22</a:t>
            </a:fld>
            <a:endParaRPr kumimoji="1" lang="ja-JP" altLang="en-US"/>
          </a:p>
        </p:txBody>
      </p:sp>
      <p:sp>
        <p:nvSpPr>
          <p:cNvPr id="4" name="フッター プレースホルダー 3">
            <a:extLst>
              <a:ext uri="{FF2B5EF4-FFF2-40B4-BE49-F238E27FC236}">
                <a16:creationId xmlns:a16="http://schemas.microsoft.com/office/drawing/2014/main" id="{98D2442C-CB41-821D-0C9A-634692B6209D}"/>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9D1C356D-FB20-C1E0-8CAB-67EAE7B8FC19}"/>
              </a:ext>
            </a:extLst>
          </p:cNvPr>
          <p:cNvSpPr>
            <a:spLocks noGrp="1"/>
          </p:cNvSpPr>
          <p:nvPr>
            <p:ph type="sldNum" sz="quarter" idx="12"/>
          </p:nvPr>
        </p:nvSpPr>
        <p:spPr/>
        <p:txBody>
          <a:bodyPr/>
          <a:lstStyle/>
          <a:p>
            <a:fld id="{7907964C-BAB8-4357-AABA-DE85E39B8C7D}" type="slidenum">
              <a:rPr kumimoji="1" lang="ja-JP" altLang="en-US" smtClean="0"/>
              <a:t>‹#›</a:t>
            </a:fld>
            <a:endParaRPr kumimoji="1" lang="ja-JP" altLang="en-US"/>
          </a:p>
        </p:txBody>
      </p:sp>
    </p:spTree>
    <p:extLst>
      <p:ext uri="{BB962C8B-B14F-4D97-AF65-F5344CB8AC3E}">
        <p14:creationId xmlns:p14="http://schemas.microsoft.com/office/powerpoint/2010/main" val="31495049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D65FF4B0-1A5C-C461-089D-B4406B7C27AC}"/>
              </a:ext>
            </a:extLst>
          </p:cNvPr>
          <p:cNvSpPr>
            <a:spLocks noGrp="1"/>
          </p:cNvSpPr>
          <p:nvPr>
            <p:ph type="dt" sz="half" idx="10"/>
          </p:nvPr>
        </p:nvSpPr>
        <p:spPr/>
        <p:txBody>
          <a:bodyPr/>
          <a:lstStyle/>
          <a:p>
            <a:fld id="{97A32F67-CAD6-4E7C-AF57-A90430501EAC}" type="datetimeFigureOut">
              <a:rPr kumimoji="1" lang="ja-JP" altLang="en-US" smtClean="0"/>
              <a:t>2025/12/22</a:t>
            </a:fld>
            <a:endParaRPr kumimoji="1" lang="ja-JP" altLang="en-US"/>
          </a:p>
        </p:txBody>
      </p:sp>
      <p:sp>
        <p:nvSpPr>
          <p:cNvPr id="3" name="フッター プレースホルダー 2">
            <a:extLst>
              <a:ext uri="{FF2B5EF4-FFF2-40B4-BE49-F238E27FC236}">
                <a16:creationId xmlns:a16="http://schemas.microsoft.com/office/drawing/2014/main" id="{25E32660-32B5-2FB3-63AF-FDFB8325DEC3}"/>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FE60FDF3-5870-18F4-DF37-654CB72F48AA}"/>
              </a:ext>
            </a:extLst>
          </p:cNvPr>
          <p:cNvSpPr>
            <a:spLocks noGrp="1"/>
          </p:cNvSpPr>
          <p:nvPr>
            <p:ph type="sldNum" sz="quarter" idx="12"/>
          </p:nvPr>
        </p:nvSpPr>
        <p:spPr/>
        <p:txBody>
          <a:bodyPr/>
          <a:lstStyle/>
          <a:p>
            <a:fld id="{7907964C-BAB8-4357-AABA-DE85E39B8C7D}" type="slidenum">
              <a:rPr kumimoji="1" lang="ja-JP" altLang="en-US" smtClean="0"/>
              <a:t>‹#›</a:t>
            </a:fld>
            <a:endParaRPr kumimoji="1" lang="ja-JP" altLang="en-US"/>
          </a:p>
        </p:txBody>
      </p:sp>
    </p:spTree>
    <p:extLst>
      <p:ext uri="{BB962C8B-B14F-4D97-AF65-F5344CB8AC3E}">
        <p14:creationId xmlns:p14="http://schemas.microsoft.com/office/powerpoint/2010/main" val="894296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FC72E05-7061-19A7-4B4F-CE0CF45E8BD2}"/>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18687C7-1B46-8B06-1A5B-D104485809A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379D8B6-A831-D9FF-7884-47EEB72FC9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892D9D60-F5DE-083E-A453-B1F1400BE1B8}"/>
              </a:ext>
            </a:extLst>
          </p:cNvPr>
          <p:cNvSpPr>
            <a:spLocks noGrp="1"/>
          </p:cNvSpPr>
          <p:nvPr>
            <p:ph type="dt" sz="half" idx="10"/>
          </p:nvPr>
        </p:nvSpPr>
        <p:spPr/>
        <p:txBody>
          <a:bodyPr/>
          <a:lstStyle/>
          <a:p>
            <a:fld id="{97A32F67-CAD6-4E7C-AF57-A90430501EAC}" type="datetimeFigureOut">
              <a:rPr kumimoji="1" lang="ja-JP" altLang="en-US" smtClean="0"/>
              <a:t>2025/12/22</a:t>
            </a:fld>
            <a:endParaRPr kumimoji="1" lang="ja-JP" altLang="en-US"/>
          </a:p>
        </p:txBody>
      </p:sp>
      <p:sp>
        <p:nvSpPr>
          <p:cNvPr id="6" name="フッター プレースホルダー 5">
            <a:extLst>
              <a:ext uri="{FF2B5EF4-FFF2-40B4-BE49-F238E27FC236}">
                <a16:creationId xmlns:a16="http://schemas.microsoft.com/office/drawing/2014/main" id="{A4A00D4F-65BE-5B4B-A011-1EB1920BF94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74C6E10-AB83-20AC-B0AD-8D4B65D297EB}"/>
              </a:ext>
            </a:extLst>
          </p:cNvPr>
          <p:cNvSpPr>
            <a:spLocks noGrp="1"/>
          </p:cNvSpPr>
          <p:nvPr>
            <p:ph type="sldNum" sz="quarter" idx="12"/>
          </p:nvPr>
        </p:nvSpPr>
        <p:spPr/>
        <p:txBody>
          <a:bodyPr/>
          <a:lstStyle/>
          <a:p>
            <a:fld id="{7907964C-BAB8-4357-AABA-DE85E39B8C7D}" type="slidenum">
              <a:rPr kumimoji="1" lang="ja-JP" altLang="en-US" smtClean="0"/>
              <a:t>‹#›</a:t>
            </a:fld>
            <a:endParaRPr kumimoji="1" lang="ja-JP" altLang="en-US"/>
          </a:p>
        </p:txBody>
      </p:sp>
    </p:spTree>
    <p:extLst>
      <p:ext uri="{BB962C8B-B14F-4D97-AF65-F5344CB8AC3E}">
        <p14:creationId xmlns:p14="http://schemas.microsoft.com/office/powerpoint/2010/main" val="32927426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70046A2-2B9A-71C0-3497-B801062795B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F6F15AFB-00FB-A3E5-BA82-B12286201A1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533F8126-7926-B6A1-F36D-9122703CB8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BBEF25D-A0FB-DBE9-3823-90763269CF8F}"/>
              </a:ext>
            </a:extLst>
          </p:cNvPr>
          <p:cNvSpPr>
            <a:spLocks noGrp="1"/>
          </p:cNvSpPr>
          <p:nvPr>
            <p:ph type="dt" sz="half" idx="10"/>
          </p:nvPr>
        </p:nvSpPr>
        <p:spPr/>
        <p:txBody>
          <a:bodyPr/>
          <a:lstStyle/>
          <a:p>
            <a:fld id="{97A32F67-CAD6-4E7C-AF57-A90430501EAC}" type="datetimeFigureOut">
              <a:rPr kumimoji="1" lang="ja-JP" altLang="en-US" smtClean="0"/>
              <a:t>2025/12/22</a:t>
            </a:fld>
            <a:endParaRPr kumimoji="1" lang="ja-JP" altLang="en-US"/>
          </a:p>
        </p:txBody>
      </p:sp>
      <p:sp>
        <p:nvSpPr>
          <p:cNvPr id="6" name="フッター プレースホルダー 5">
            <a:extLst>
              <a:ext uri="{FF2B5EF4-FFF2-40B4-BE49-F238E27FC236}">
                <a16:creationId xmlns:a16="http://schemas.microsoft.com/office/drawing/2014/main" id="{D2923336-A9FD-D9B0-3839-DC103862787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B66499D-1439-C0B7-3F2A-50A4F885974D}"/>
              </a:ext>
            </a:extLst>
          </p:cNvPr>
          <p:cNvSpPr>
            <a:spLocks noGrp="1"/>
          </p:cNvSpPr>
          <p:nvPr>
            <p:ph type="sldNum" sz="quarter" idx="12"/>
          </p:nvPr>
        </p:nvSpPr>
        <p:spPr/>
        <p:txBody>
          <a:bodyPr/>
          <a:lstStyle/>
          <a:p>
            <a:fld id="{7907964C-BAB8-4357-AABA-DE85E39B8C7D}" type="slidenum">
              <a:rPr kumimoji="1" lang="ja-JP" altLang="en-US" smtClean="0"/>
              <a:t>‹#›</a:t>
            </a:fld>
            <a:endParaRPr kumimoji="1" lang="ja-JP" altLang="en-US"/>
          </a:p>
        </p:txBody>
      </p:sp>
    </p:spTree>
    <p:extLst>
      <p:ext uri="{BB962C8B-B14F-4D97-AF65-F5344CB8AC3E}">
        <p14:creationId xmlns:p14="http://schemas.microsoft.com/office/powerpoint/2010/main" val="18129512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1D17D0F8-9304-992E-883C-9FDE172156A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83B8208-452A-761D-8AD0-1063E5A43F7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0F927EC-DDE8-82CA-80C3-32C09835E72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7A32F67-CAD6-4E7C-AF57-A90430501EAC}" type="datetimeFigureOut">
              <a:rPr kumimoji="1" lang="ja-JP" altLang="en-US" smtClean="0"/>
              <a:t>2025/12/22</a:t>
            </a:fld>
            <a:endParaRPr kumimoji="1" lang="ja-JP" altLang="en-US"/>
          </a:p>
        </p:txBody>
      </p:sp>
      <p:sp>
        <p:nvSpPr>
          <p:cNvPr id="5" name="フッター プレースホルダー 4">
            <a:extLst>
              <a:ext uri="{FF2B5EF4-FFF2-40B4-BE49-F238E27FC236}">
                <a16:creationId xmlns:a16="http://schemas.microsoft.com/office/drawing/2014/main" id="{4A3EE7DE-5159-ACC6-C449-0A54ECE232A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E50245F2-F4DE-C258-B439-A60C5B47B4B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907964C-BAB8-4357-AABA-DE85E39B8C7D}" type="slidenum">
              <a:rPr kumimoji="1" lang="ja-JP" altLang="en-US" smtClean="0"/>
              <a:t>‹#›</a:t>
            </a:fld>
            <a:endParaRPr kumimoji="1" lang="ja-JP" altLang="en-US"/>
          </a:p>
        </p:txBody>
      </p:sp>
    </p:spTree>
    <p:extLst>
      <p:ext uri="{BB962C8B-B14F-4D97-AF65-F5344CB8AC3E}">
        <p14:creationId xmlns:p14="http://schemas.microsoft.com/office/powerpoint/2010/main" val="9384738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0991CE1A-AD26-BB3D-5838-CB7CFCE45D33}"/>
              </a:ext>
            </a:extLst>
          </p:cNvPr>
          <p:cNvSpPr txBox="1"/>
          <p:nvPr/>
        </p:nvSpPr>
        <p:spPr>
          <a:xfrm>
            <a:off x="3257892" y="377903"/>
            <a:ext cx="5062604" cy="584775"/>
          </a:xfrm>
          <a:prstGeom prst="rect">
            <a:avLst/>
          </a:prstGeom>
          <a:noFill/>
        </p:spPr>
        <p:txBody>
          <a:bodyPr wrap="none" rtlCol="0">
            <a:spAutoFit/>
          </a:bodyPr>
          <a:lstStyle/>
          <a:p>
            <a:r>
              <a:rPr kumimoji="1" lang="ja-JP" altLang="en-US" sz="3200" dirty="0">
                <a:ln w="28575">
                  <a:solidFill>
                    <a:schemeClr val="accent1">
                      <a:lumMod val="60000"/>
                      <a:lumOff val="40000"/>
                    </a:schemeClr>
                  </a:solidFill>
                </a:ln>
                <a:latin typeface="HGP創英角ﾎﾟｯﾌﾟ体" panose="040B0A00000000000000" pitchFamily="50" charset="-128"/>
                <a:ea typeface="HGP創英角ﾎﾟｯﾌﾟ体" panose="040B0A00000000000000" pitchFamily="50" charset="-128"/>
              </a:rPr>
              <a:t>フィラリア予防注射のご案内</a:t>
            </a:r>
          </a:p>
        </p:txBody>
      </p:sp>
      <p:sp>
        <p:nvSpPr>
          <p:cNvPr id="5" name="四角形: 角を丸くする 4">
            <a:extLst>
              <a:ext uri="{FF2B5EF4-FFF2-40B4-BE49-F238E27FC236}">
                <a16:creationId xmlns:a16="http://schemas.microsoft.com/office/drawing/2014/main" id="{84AA814E-77BB-6D17-A028-19C192CCC8B5}"/>
              </a:ext>
            </a:extLst>
          </p:cNvPr>
          <p:cNvSpPr/>
          <p:nvPr/>
        </p:nvSpPr>
        <p:spPr>
          <a:xfrm>
            <a:off x="3518361" y="2250214"/>
            <a:ext cx="4524883" cy="1176074"/>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6E7B7A57-3A94-32BE-0755-07984B6FB98D}"/>
              </a:ext>
            </a:extLst>
          </p:cNvPr>
          <p:cNvSpPr txBox="1"/>
          <p:nvPr/>
        </p:nvSpPr>
        <p:spPr>
          <a:xfrm>
            <a:off x="4984493" y="2250213"/>
            <a:ext cx="1616148" cy="369332"/>
          </a:xfrm>
          <a:prstGeom prst="rect">
            <a:avLst/>
          </a:prstGeom>
          <a:noFill/>
          <a:ln>
            <a:noFill/>
          </a:ln>
        </p:spPr>
        <p:txBody>
          <a:bodyPr wrap="none" rtlCol="0">
            <a:spAutoFit/>
          </a:bodyPr>
          <a:lstStyle/>
          <a:p>
            <a:r>
              <a:rPr lang="ja-JP" altLang="en-US" dirty="0">
                <a:ln>
                  <a:solidFill>
                    <a:schemeClr val="accent1">
                      <a:lumMod val="60000"/>
                      <a:lumOff val="40000"/>
                    </a:schemeClr>
                  </a:solidFill>
                </a:ln>
                <a:latin typeface="HGP創英角ﾎﾟｯﾌﾟ体" panose="040B0A00000000000000" pitchFamily="50" charset="-128"/>
                <a:ea typeface="HGP創英角ﾎﾟｯﾌﾟ体" panose="040B0A00000000000000" pitchFamily="50" charset="-128"/>
              </a:rPr>
              <a:t>フィラリア検査</a:t>
            </a:r>
            <a:endParaRPr kumimoji="1" lang="ja-JP" altLang="en-US" dirty="0">
              <a:ln>
                <a:solidFill>
                  <a:schemeClr val="accent1">
                    <a:lumMod val="60000"/>
                    <a:lumOff val="40000"/>
                  </a:schemeClr>
                </a:solidFill>
              </a:ln>
              <a:latin typeface="HGP創英角ﾎﾟｯﾌﾟ体" panose="040B0A00000000000000" pitchFamily="50" charset="-128"/>
              <a:ea typeface="HGP創英角ﾎﾟｯﾌﾟ体" panose="040B0A00000000000000" pitchFamily="50" charset="-128"/>
            </a:endParaRPr>
          </a:p>
        </p:txBody>
      </p:sp>
      <p:sp>
        <p:nvSpPr>
          <p:cNvPr id="7" name="テキスト ボックス 6">
            <a:extLst>
              <a:ext uri="{FF2B5EF4-FFF2-40B4-BE49-F238E27FC236}">
                <a16:creationId xmlns:a16="http://schemas.microsoft.com/office/drawing/2014/main" id="{E4F14DB1-A18B-D3A4-7DC9-687E4AF9CFEE}"/>
              </a:ext>
            </a:extLst>
          </p:cNvPr>
          <p:cNvSpPr txBox="1"/>
          <p:nvPr/>
        </p:nvSpPr>
        <p:spPr>
          <a:xfrm>
            <a:off x="3670832" y="2783082"/>
            <a:ext cx="4243469" cy="369332"/>
          </a:xfrm>
          <a:prstGeom prst="rect">
            <a:avLst/>
          </a:prstGeom>
          <a:noFill/>
        </p:spPr>
        <p:txBody>
          <a:bodyPr wrap="none" rtlCol="0">
            <a:spAutoFit/>
          </a:bodyPr>
          <a:lstStyle/>
          <a:p>
            <a:r>
              <a:rPr lang="ja-JP" altLang="en-US" b="1" dirty="0"/>
              <a:t>フィラリア検査</a:t>
            </a:r>
            <a:r>
              <a:rPr kumimoji="1" lang="ja-JP" altLang="en-US" b="1" dirty="0"/>
              <a:t>　　　　　　：</a:t>
            </a:r>
            <a:r>
              <a:rPr lang="en-US" altLang="ja-JP" b="1" dirty="0"/>
              <a:t>3</a:t>
            </a:r>
            <a:r>
              <a:rPr kumimoji="1" lang="en-US" altLang="ja-JP" b="1" dirty="0"/>
              <a:t>,300</a:t>
            </a:r>
            <a:r>
              <a:rPr kumimoji="1" lang="ja-JP" altLang="en-US" b="1" dirty="0"/>
              <a:t>円</a:t>
            </a:r>
            <a:endParaRPr kumimoji="1" lang="en-US" altLang="ja-JP" b="1" dirty="0"/>
          </a:p>
        </p:txBody>
      </p:sp>
      <p:sp>
        <p:nvSpPr>
          <p:cNvPr id="8" name="四角形: 角を丸くする 7">
            <a:extLst>
              <a:ext uri="{FF2B5EF4-FFF2-40B4-BE49-F238E27FC236}">
                <a16:creationId xmlns:a16="http://schemas.microsoft.com/office/drawing/2014/main" id="{1816BE85-A2E9-B09F-60FD-83DA67454D66}"/>
              </a:ext>
            </a:extLst>
          </p:cNvPr>
          <p:cNvSpPr/>
          <p:nvPr/>
        </p:nvSpPr>
        <p:spPr>
          <a:xfrm>
            <a:off x="617289" y="3710783"/>
            <a:ext cx="4786662" cy="2575718"/>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id="{4DBE95E6-3BB0-40BE-E1D1-170730F947A7}"/>
              </a:ext>
            </a:extLst>
          </p:cNvPr>
          <p:cNvSpPr txBox="1"/>
          <p:nvPr/>
        </p:nvSpPr>
        <p:spPr>
          <a:xfrm>
            <a:off x="1514410" y="3788413"/>
            <a:ext cx="2850460" cy="369332"/>
          </a:xfrm>
          <a:prstGeom prst="rect">
            <a:avLst/>
          </a:prstGeom>
          <a:noFill/>
          <a:ln>
            <a:noFill/>
          </a:ln>
        </p:spPr>
        <p:txBody>
          <a:bodyPr wrap="none" rtlCol="0">
            <a:spAutoFit/>
          </a:bodyPr>
          <a:lstStyle/>
          <a:p>
            <a:r>
              <a:rPr lang="ja-JP" altLang="en-US" dirty="0">
                <a:ln>
                  <a:solidFill>
                    <a:schemeClr val="accent1">
                      <a:lumMod val="60000"/>
                      <a:lumOff val="40000"/>
                    </a:schemeClr>
                  </a:solidFill>
                </a:ln>
                <a:latin typeface="HGP創英角ﾎﾟｯﾌﾟ体" panose="040B0A00000000000000" pitchFamily="50" charset="-128"/>
                <a:ea typeface="HGP創英角ﾎﾟｯﾌﾟ体" panose="040B0A00000000000000" pitchFamily="50" charset="-128"/>
              </a:rPr>
              <a:t>安心プラン（</a:t>
            </a:r>
            <a:r>
              <a:rPr lang="en-US" altLang="ja-JP" dirty="0">
                <a:ln>
                  <a:solidFill>
                    <a:schemeClr val="accent1">
                      <a:lumMod val="60000"/>
                      <a:lumOff val="40000"/>
                    </a:schemeClr>
                  </a:solidFill>
                </a:ln>
                <a:latin typeface="HGP創英角ﾎﾟｯﾌﾟ体" panose="040B0A00000000000000" pitchFamily="50" charset="-128"/>
                <a:ea typeface="HGP創英角ﾎﾟｯﾌﾟ体" panose="040B0A00000000000000" pitchFamily="50" charset="-128"/>
              </a:rPr>
              <a:t>12</a:t>
            </a:r>
            <a:r>
              <a:rPr lang="ja-JP" altLang="en-US" dirty="0">
                <a:ln>
                  <a:solidFill>
                    <a:schemeClr val="accent1">
                      <a:lumMod val="60000"/>
                      <a:lumOff val="40000"/>
                    </a:schemeClr>
                  </a:solidFill>
                </a:ln>
                <a:latin typeface="HGP創英角ﾎﾟｯﾌﾟ体" panose="040B0A00000000000000" pitchFamily="50" charset="-128"/>
                <a:ea typeface="HGP創英角ﾎﾟｯﾌﾟ体" panose="040B0A00000000000000" pitchFamily="50" charset="-128"/>
              </a:rPr>
              <a:t>ヶ月間予防</a:t>
            </a:r>
            <a:r>
              <a:rPr lang="en-US" altLang="ja-JP" dirty="0">
                <a:ln>
                  <a:solidFill>
                    <a:schemeClr val="accent1">
                      <a:lumMod val="60000"/>
                      <a:lumOff val="40000"/>
                    </a:schemeClr>
                  </a:solidFill>
                </a:ln>
                <a:latin typeface="HGP創英角ﾎﾟｯﾌﾟ体" panose="040B0A00000000000000" pitchFamily="50" charset="-128"/>
                <a:ea typeface="HGP創英角ﾎﾟｯﾌﾟ体" panose="040B0A00000000000000" pitchFamily="50" charset="-128"/>
              </a:rPr>
              <a:t>)</a:t>
            </a:r>
            <a:endParaRPr kumimoji="1" lang="ja-JP" altLang="en-US" dirty="0">
              <a:ln>
                <a:solidFill>
                  <a:schemeClr val="accent1">
                    <a:lumMod val="60000"/>
                    <a:lumOff val="40000"/>
                  </a:schemeClr>
                </a:solidFill>
              </a:ln>
              <a:latin typeface="HGP創英角ﾎﾟｯﾌﾟ体" panose="040B0A00000000000000" pitchFamily="50" charset="-128"/>
              <a:ea typeface="HGP創英角ﾎﾟｯﾌﾟ体" panose="040B0A00000000000000" pitchFamily="50" charset="-128"/>
            </a:endParaRPr>
          </a:p>
        </p:txBody>
      </p:sp>
      <p:sp>
        <p:nvSpPr>
          <p:cNvPr id="10" name="テキスト ボックス 9">
            <a:extLst>
              <a:ext uri="{FF2B5EF4-FFF2-40B4-BE49-F238E27FC236}">
                <a16:creationId xmlns:a16="http://schemas.microsoft.com/office/drawing/2014/main" id="{B1A8DDC7-087E-05DF-FAB4-687FA2B07CF6}"/>
              </a:ext>
            </a:extLst>
          </p:cNvPr>
          <p:cNvSpPr txBox="1"/>
          <p:nvPr/>
        </p:nvSpPr>
        <p:spPr>
          <a:xfrm>
            <a:off x="822360" y="4665223"/>
            <a:ext cx="4376519" cy="923330"/>
          </a:xfrm>
          <a:prstGeom prst="rect">
            <a:avLst/>
          </a:prstGeom>
          <a:noFill/>
        </p:spPr>
        <p:txBody>
          <a:bodyPr wrap="none" rtlCol="0">
            <a:spAutoFit/>
          </a:bodyPr>
          <a:lstStyle/>
          <a:p>
            <a:r>
              <a:rPr kumimoji="1" lang="ja-JP" altLang="en-US" b="1" dirty="0"/>
              <a:t>フィラリア予防（注射）　　：</a:t>
            </a:r>
            <a:r>
              <a:rPr kumimoji="1" lang="en-US" altLang="ja-JP" b="1" dirty="0"/>
              <a:t>10,450</a:t>
            </a:r>
            <a:r>
              <a:rPr kumimoji="1" lang="ja-JP" altLang="en-US" b="1" dirty="0"/>
              <a:t>円</a:t>
            </a:r>
            <a:endParaRPr lang="en-US" altLang="ja-JP" b="1" dirty="0"/>
          </a:p>
          <a:p>
            <a:endParaRPr kumimoji="1" lang="en-US" altLang="ja-JP" b="1" dirty="0"/>
          </a:p>
          <a:p>
            <a:r>
              <a:rPr lang="ja-JP" altLang="en-US" b="1" dirty="0"/>
              <a:t>ノミ・マダニ予防薬</a:t>
            </a:r>
            <a:r>
              <a:rPr kumimoji="1" lang="ja-JP" altLang="en-US" b="1" dirty="0"/>
              <a:t>　　　：</a:t>
            </a:r>
            <a:r>
              <a:rPr kumimoji="1" lang="en-US" altLang="ja-JP" b="1" dirty="0"/>
              <a:t>16,232</a:t>
            </a:r>
            <a:r>
              <a:rPr kumimoji="1" lang="ja-JP" altLang="en-US" b="1" dirty="0"/>
              <a:t>円～</a:t>
            </a:r>
            <a:endParaRPr kumimoji="1" lang="en-US" altLang="ja-JP" b="1" dirty="0"/>
          </a:p>
        </p:txBody>
      </p:sp>
      <p:sp>
        <p:nvSpPr>
          <p:cNvPr id="11" name="テキスト ボックス 10">
            <a:extLst>
              <a:ext uri="{FF2B5EF4-FFF2-40B4-BE49-F238E27FC236}">
                <a16:creationId xmlns:a16="http://schemas.microsoft.com/office/drawing/2014/main" id="{09A6388A-8C7F-AEB5-B112-6055F0D75C7D}"/>
              </a:ext>
            </a:extLst>
          </p:cNvPr>
          <p:cNvSpPr txBox="1"/>
          <p:nvPr/>
        </p:nvSpPr>
        <p:spPr>
          <a:xfrm>
            <a:off x="2255331" y="5588553"/>
            <a:ext cx="3148619" cy="215444"/>
          </a:xfrm>
          <a:prstGeom prst="rect">
            <a:avLst/>
          </a:prstGeom>
          <a:noFill/>
        </p:spPr>
        <p:txBody>
          <a:bodyPr wrap="none" rtlCol="0">
            <a:spAutoFit/>
          </a:bodyPr>
          <a:lstStyle/>
          <a:p>
            <a:r>
              <a:rPr kumimoji="1" lang="en-US" altLang="ja-JP" sz="800" dirty="0"/>
              <a:t>*</a:t>
            </a:r>
            <a:r>
              <a:rPr kumimoji="1" lang="ja-JP" altLang="en-US" sz="800" dirty="0"/>
              <a:t>体重</a:t>
            </a:r>
            <a:r>
              <a:rPr kumimoji="1" lang="en-US" altLang="ja-JP" sz="800" dirty="0"/>
              <a:t>5kg</a:t>
            </a:r>
            <a:r>
              <a:rPr kumimoji="1" lang="ja-JP" altLang="en-US" sz="800" dirty="0"/>
              <a:t>の犬の場合</a:t>
            </a:r>
            <a:r>
              <a:rPr kumimoji="1" lang="en-US" altLang="ja-JP" sz="800" dirty="0"/>
              <a:t>(</a:t>
            </a:r>
            <a:r>
              <a:rPr lang="ja-JP" altLang="en-US" sz="800" dirty="0"/>
              <a:t>実際の費用は検査の上お伝えいたします。</a:t>
            </a:r>
            <a:endParaRPr kumimoji="1" lang="ja-JP" altLang="en-US" sz="800" dirty="0"/>
          </a:p>
        </p:txBody>
      </p:sp>
      <p:sp>
        <p:nvSpPr>
          <p:cNvPr id="12" name="四角形: 角を丸くする 11">
            <a:extLst>
              <a:ext uri="{FF2B5EF4-FFF2-40B4-BE49-F238E27FC236}">
                <a16:creationId xmlns:a16="http://schemas.microsoft.com/office/drawing/2014/main" id="{8519CA7F-B0BF-3B18-1149-DE5CD3C77B42}"/>
              </a:ext>
            </a:extLst>
          </p:cNvPr>
          <p:cNvSpPr/>
          <p:nvPr/>
        </p:nvSpPr>
        <p:spPr>
          <a:xfrm>
            <a:off x="6096000" y="3710783"/>
            <a:ext cx="4786662" cy="2575718"/>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id="{0F76CBDF-E43F-E9C2-578F-0813269E7805}"/>
              </a:ext>
            </a:extLst>
          </p:cNvPr>
          <p:cNvSpPr txBox="1"/>
          <p:nvPr/>
        </p:nvSpPr>
        <p:spPr>
          <a:xfrm>
            <a:off x="6882582" y="3788413"/>
            <a:ext cx="3361818" cy="369332"/>
          </a:xfrm>
          <a:prstGeom prst="rect">
            <a:avLst/>
          </a:prstGeom>
          <a:noFill/>
          <a:ln>
            <a:noFill/>
          </a:ln>
        </p:spPr>
        <p:txBody>
          <a:bodyPr wrap="none" rtlCol="0">
            <a:spAutoFit/>
          </a:bodyPr>
          <a:lstStyle/>
          <a:p>
            <a:r>
              <a:rPr lang="ja-JP" altLang="en-US" dirty="0">
                <a:ln>
                  <a:solidFill>
                    <a:schemeClr val="accent1">
                      <a:lumMod val="60000"/>
                      <a:lumOff val="40000"/>
                    </a:schemeClr>
                  </a:solidFill>
                </a:ln>
                <a:latin typeface="HGP創英角ﾎﾟｯﾌﾟ体" panose="040B0A00000000000000" pitchFamily="50" charset="-128"/>
                <a:ea typeface="HGP創英角ﾎﾟｯﾌﾟ体" panose="040B0A00000000000000" pitchFamily="50" charset="-128"/>
              </a:rPr>
              <a:t>レギュラープラン（</a:t>
            </a:r>
            <a:r>
              <a:rPr lang="en-US" altLang="ja-JP" dirty="0">
                <a:ln>
                  <a:solidFill>
                    <a:schemeClr val="accent1">
                      <a:lumMod val="60000"/>
                      <a:lumOff val="40000"/>
                    </a:schemeClr>
                  </a:solidFill>
                </a:ln>
                <a:latin typeface="HGP創英角ﾎﾟｯﾌﾟ体" panose="040B0A00000000000000" pitchFamily="50" charset="-128"/>
                <a:ea typeface="HGP創英角ﾎﾟｯﾌﾟ体" panose="040B0A00000000000000" pitchFamily="50" charset="-128"/>
              </a:rPr>
              <a:t>10</a:t>
            </a:r>
            <a:r>
              <a:rPr lang="ja-JP" altLang="en-US" dirty="0">
                <a:ln>
                  <a:solidFill>
                    <a:schemeClr val="accent1">
                      <a:lumMod val="60000"/>
                      <a:lumOff val="40000"/>
                    </a:schemeClr>
                  </a:solidFill>
                </a:ln>
                <a:latin typeface="HGP創英角ﾎﾟｯﾌﾟ体" panose="040B0A00000000000000" pitchFamily="50" charset="-128"/>
                <a:ea typeface="HGP創英角ﾎﾟｯﾌﾟ体" panose="040B0A00000000000000" pitchFamily="50" charset="-128"/>
              </a:rPr>
              <a:t>ヶ月間予防</a:t>
            </a:r>
            <a:r>
              <a:rPr lang="en-US" altLang="ja-JP" dirty="0">
                <a:ln>
                  <a:solidFill>
                    <a:schemeClr val="accent1">
                      <a:lumMod val="60000"/>
                      <a:lumOff val="40000"/>
                    </a:schemeClr>
                  </a:solidFill>
                </a:ln>
                <a:latin typeface="HGP創英角ﾎﾟｯﾌﾟ体" panose="040B0A00000000000000" pitchFamily="50" charset="-128"/>
                <a:ea typeface="HGP創英角ﾎﾟｯﾌﾟ体" panose="040B0A00000000000000" pitchFamily="50" charset="-128"/>
              </a:rPr>
              <a:t>)</a:t>
            </a:r>
            <a:endParaRPr kumimoji="1" lang="ja-JP" altLang="en-US" dirty="0">
              <a:ln>
                <a:solidFill>
                  <a:schemeClr val="accent1">
                    <a:lumMod val="60000"/>
                    <a:lumOff val="40000"/>
                  </a:schemeClr>
                </a:solidFill>
              </a:ln>
              <a:latin typeface="HGP創英角ﾎﾟｯﾌﾟ体" panose="040B0A00000000000000" pitchFamily="50" charset="-128"/>
              <a:ea typeface="HGP創英角ﾎﾟｯﾌﾟ体" panose="040B0A00000000000000" pitchFamily="50" charset="-128"/>
            </a:endParaRPr>
          </a:p>
        </p:txBody>
      </p:sp>
      <p:sp>
        <p:nvSpPr>
          <p:cNvPr id="14" name="テキスト ボックス 13">
            <a:extLst>
              <a:ext uri="{FF2B5EF4-FFF2-40B4-BE49-F238E27FC236}">
                <a16:creationId xmlns:a16="http://schemas.microsoft.com/office/drawing/2014/main" id="{E93C27AE-39CE-2018-4E80-58D46BA0CC75}"/>
              </a:ext>
            </a:extLst>
          </p:cNvPr>
          <p:cNvSpPr txBox="1"/>
          <p:nvPr/>
        </p:nvSpPr>
        <p:spPr>
          <a:xfrm>
            <a:off x="6301873" y="4662878"/>
            <a:ext cx="4442242" cy="923330"/>
          </a:xfrm>
          <a:prstGeom prst="rect">
            <a:avLst/>
          </a:prstGeom>
          <a:noFill/>
        </p:spPr>
        <p:txBody>
          <a:bodyPr wrap="none" rtlCol="0">
            <a:spAutoFit/>
          </a:bodyPr>
          <a:lstStyle/>
          <a:p>
            <a:r>
              <a:rPr lang="ja-JP" altLang="en-US" b="1" dirty="0"/>
              <a:t>フィラリア予防</a:t>
            </a:r>
            <a:r>
              <a:rPr lang="en-US" altLang="ja-JP" b="1" dirty="0"/>
              <a:t>(</a:t>
            </a:r>
            <a:r>
              <a:rPr lang="ja-JP" altLang="en-US" b="1" dirty="0"/>
              <a:t>注射</a:t>
            </a:r>
            <a:r>
              <a:rPr lang="en-US" altLang="ja-JP" b="1" dirty="0"/>
              <a:t>)</a:t>
            </a:r>
            <a:r>
              <a:rPr kumimoji="1" lang="ja-JP" altLang="en-US" b="1" dirty="0"/>
              <a:t>　　　：</a:t>
            </a:r>
            <a:r>
              <a:rPr kumimoji="1" lang="en-US" altLang="ja-JP" b="1" dirty="0"/>
              <a:t>10,450</a:t>
            </a:r>
            <a:r>
              <a:rPr kumimoji="1" lang="ja-JP" altLang="en-US" b="1" dirty="0"/>
              <a:t>円</a:t>
            </a:r>
            <a:endParaRPr lang="en-US" altLang="ja-JP" b="1" dirty="0"/>
          </a:p>
          <a:p>
            <a:endParaRPr kumimoji="1" lang="en-US" altLang="ja-JP" b="1" dirty="0"/>
          </a:p>
          <a:p>
            <a:r>
              <a:rPr lang="ja-JP" altLang="en-US" b="1" dirty="0"/>
              <a:t>ノミ・マダニ予防薬</a:t>
            </a:r>
            <a:r>
              <a:rPr kumimoji="1" lang="ja-JP" altLang="en-US" b="1" dirty="0"/>
              <a:t>　　　：</a:t>
            </a:r>
            <a:r>
              <a:rPr lang="en-US" altLang="ja-JP" b="1" dirty="0"/>
              <a:t> 14</a:t>
            </a:r>
            <a:r>
              <a:rPr kumimoji="1" lang="en-US" altLang="ja-JP" b="1" dirty="0"/>
              <a:t>,344</a:t>
            </a:r>
            <a:r>
              <a:rPr kumimoji="1" lang="ja-JP" altLang="en-US" b="1" dirty="0"/>
              <a:t>円～</a:t>
            </a:r>
            <a:endParaRPr kumimoji="1" lang="en-US" altLang="ja-JP" b="1" dirty="0"/>
          </a:p>
        </p:txBody>
      </p:sp>
      <p:sp>
        <p:nvSpPr>
          <p:cNvPr id="15" name="テキスト ボックス 14">
            <a:extLst>
              <a:ext uri="{FF2B5EF4-FFF2-40B4-BE49-F238E27FC236}">
                <a16:creationId xmlns:a16="http://schemas.microsoft.com/office/drawing/2014/main" id="{D2F844F8-9D9E-5E1E-EFED-FAF5631B06CA}"/>
              </a:ext>
            </a:extLst>
          </p:cNvPr>
          <p:cNvSpPr txBox="1"/>
          <p:nvPr/>
        </p:nvSpPr>
        <p:spPr>
          <a:xfrm>
            <a:off x="7710973" y="5588553"/>
            <a:ext cx="3148619" cy="215444"/>
          </a:xfrm>
          <a:prstGeom prst="rect">
            <a:avLst/>
          </a:prstGeom>
          <a:noFill/>
        </p:spPr>
        <p:txBody>
          <a:bodyPr wrap="none" rtlCol="0">
            <a:spAutoFit/>
          </a:bodyPr>
          <a:lstStyle/>
          <a:p>
            <a:r>
              <a:rPr kumimoji="1" lang="en-US" altLang="ja-JP" sz="800" dirty="0"/>
              <a:t>*</a:t>
            </a:r>
            <a:r>
              <a:rPr kumimoji="1" lang="ja-JP" altLang="en-US" sz="800" dirty="0"/>
              <a:t>体重</a:t>
            </a:r>
            <a:r>
              <a:rPr kumimoji="1" lang="en-US" altLang="ja-JP" sz="800" dirty="0"/>
              <a:t>5kg</a:t>
            </a:r>
            <a:r>
              <a:rPr kumimoji="1" lang="ja-JP" altLang="en-US" sz="800" dirty="0"/>
              <a:t>の犬の場合</a:t>
            </a:r>
            <a:r>
              <a:rPr kumimoji="1" lang="en-US" altLang="ja-JP" sz="800" dirty="0"/>
              <a:t>(</a:t>
            </a:r>
            <a:r>
              <a:rPr lang="ja-JP" altLang="en-US" sz="800" dirty="0"/>
              <a:t>実際の費用は検査の上お伝えいたします。</a:t>
            </a:r>
            <a:endParaRPr kumimoji="1" lang="ja-JP" altLang="en-US" sz="800" dirty="0"/>
          </a:p>
        </p:txBody>
      </p:sp>
      <p:sp>
        <p:nvSpPr>
          <p:cNvPr id="16" name="テキスト ボックス 15">
            <a:extLst>
              <a:ext uri="{FF2B5EF4-FFF2-40B4-BE49-F238E27FC236}">
                <a16:creationId xmlns:a16="http://schemas.microsoft.com/office/drawing/2014/main" id="{F53AF915-F609-0453-E504-69BD2162B7A0}"/>
              </a:ext>
            </a:extLst>
          </p:cNvPr>
          <p:cNvSpPr txBox="1"/>
          <p:nvPr/>
        </p:nvSpPr>
        <p:spPr>
          <a:xfrm>
            <a:off x="3694581" y="1019461"/>
            <a:ext cx="4189222" cy="369332"/>
          </a:xfrm>
          <a:prstGeom prst="rect">
            <a:avLst/>
          </a:prstGeom>
          <a:noFill/>
        </p:spPr>
        <p:txBody>
          <a:bodyPr wrap="square" rtlCol="0">
            <a:spAutoFit/>
          </a:bodyPr>
          <a:lstStyle/>
          <a:p>
            <a:r>
              <a:rPr kumimoji="1" lang="ja-JP" altLang="en-US" b="1" dirty="0">
                <a:ln>
                  <a:solidFill>
                    <a:srgbClr val="FF0000"/>
                  </a:solidFill>
                </a:ln>
              </a:rPr>
              <a:t>フィラリア予防接種は完全予約制です</a:t>
            </a:r>
          </a:p>
        </p:txBody>
      </p:sp>
      <p:sp>
        <p:nvSpPr>
          <p:cNvPr id="2" name="テキスト ボックス 1">
            <a:extLst>
              <a:ext uri="{FF2B5EF4-FFF2-40B4-BE49-F238E27FC236}">
                <a16:creationId xmlns:a16="http://schemas.microsoft.com/office/drawing/2014/main" id="{C7F4661B-D284-F8A9-AD29-37B92D639D1F}"/>
              </a:ext>
            </a:extLst>
          </p:cNvPr>
          <p:cNvSpPr txBox="1"/>
          <p:nvPr/>
        </p:nvSpPr>
        <p:spPr>
          <a:xfrm>
            <a:off x="8972148" y="6359648"/>
            <a:ext cx="2031325" cy="276999"/>
          </a:xfrm>
          <a:prstGeom prst="rect">
            <a:avLst/>
          </a:prstGeom>
          <a:noFill/>
        </p:spPr>
        <p:txBody>
          <a:bodyPr wrap="none" rtlCol="0">
            <a:spAutoFit/>
          </a:bodyPr>
          <a:lstStyle/>
          <a:p>
            <a:r>
              <a:rPr kumimoji="1" lang="ja-JP" altLang="en-US" sz="1200" dirty="0"/>
              <a:t>＊値段はすべて税込みです</a:t>
            </a:r>
          </a:p>
        </p:txBody>
      </p:sp>
      <p:sp>
        <p:nvSpPr>
          <p:cNvPr id="3" name="テキスト ボックス 2">
            <a:extLst>
              <a:ext uri="{FF2B5EF4-FFF2-40B4-BE49-F238E27FC236}">
                <a16:creationId xmlns:a16="http://schemas.microsoft.com/office/drawing/2014/main" id="{DCC46744-0E67-E2C4-60A2-C02B9662C9E3}"/>
              </a:ext>
            </a:extLst>
          </p:cNvPr>
          <p:cNvSpPr txBox="1"/>
          <p:nvPr/>
        </p:nvSpPr>
        <p:spPr>
          <a:xfrm>
            <a:off x="5694173" y="3082654"/>
            <a:ext cx="2284600" cy="215444"/>
          </a:xfrm>
          <a:prstGeom prst="rect">
            <a:avLst/>
          </a:prstGeom>
          <a:noFill/>
        </p:spPr>
        <p:txBody>
          <a:bodyPr wrap="none" rtlCol="0">
            <a:spAutoFit/>
          </a:bodyPr>
          <a:lstStyle/>
          <a:p>
            <a:r>
              <a:rPr kumimoji="1" lang="en-US" altLang="ja-JP" sz="800" dirty="0"/>
              <a:t>*</a:t>
            </a:r>
            <a:r>
              <a:rPr kumimoji="1" lang="ja-JP" altLang="en-US" sz="800" dirty="0"/>
              <a:t>予防前には必ずフィラリア検査が必要です。</a:t>
            </a:r>
          </a:p>
        </p:txBody>
      </p:sp>
      <p:sp>
        <p:nvSpPr>
          <p:cNvPr id="17" name="テキスト ボックス 16">
            <a:extLst>
              <a:ext uri="{FF2B5EF4-FFF2-40B4-BE49-F238E27FC236}">
                <a16:creationId xmlns:a16="http://schemas.microsoft.com/office/drawing/2014/main" id="{458E35C8-B96F-7E4C-F132-9E86384CFF4A}"/>
              </a:ext>
            </a:extLst>
          </p:cNvPr>
          <p:cNvSpPr txBox="1"/>
          <p:nvPr/>
        </p:nvSpPr>
        <p:spPr>
          <a:xfrm>
            <a:off x="2106132" y="1489308"/>
            <a:ext cx="7366119" cy="523220"/>
          </a:xfrm>
          <a:prstGeom prst="rect">
            <a:avLst/>
          </a:prstGeom>
          <a:noFill/>
        </p:spPr>
        <p:txBody>
          <a:bodyPr wrap="none" rtlCol="0">
            <a:spAutoFit/>
          </a:bodyPr>
          <a:lstStyle/>
          <a:p>
            <a:pPr algn="ctr"/>
            <a:r>
              <a:rPr kumimoji="1" lang="ja-JP" altLang="en-US" sz="1400" dirty="0"/>
              <a:t>フィラリア予防は蚊が飛び始めてからいなくなるまでの期間予防が必要です。</a:t>
            </a:r>
            <a:endParaRPr kumimoji="1" lang="en-US" altLang="ja-JP" sz="1400" dirty="0"/>
          </a:p>
          <a:p>
            <a:pPr algn="ctr"/>
            <a:r>
              <a:rPr lang="ja-JP" altLang="en-US" sz="1400" dirty="0"/>
              <a:t>近年は温暖化の影響で蚊が飛ぶ期間が長くなっています。一年中の予防がおすすめです。</a:t>
            </a:r>
            <a:endParaRPr kumimoji="1" lang="ja-JP" altLang="en-US" sz="1400" dirty="0"/>
          </a:p>
        </p:txBody>
      </p:sp>
    </p:spTree>
    <p:extLst>
      <p:ext uri="{BB962C8B-B14F-4D97-AF65-F5344CB8AC3E}">
        <p14:creationId xmlns:p14="http://schemas.microsoft.com/office/powerpoint/2010/main" val="32305464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77B109-00AF-DEC8-AB7A-8B9C7222CEAE}"/>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35F19070-C850-E3DF-078A-CF9A234E3A86}"/>
              </a:ext>
            </a:extLst>
          </p:cNvPr>
          <p:cNvSpPr txBox="1"/>
          <p:nvPr/>
        </p:nvSpPr>
        <p:spPr>
          <a:xfrm>
            <a:off x="4420868" y="304591"/>
            <a:ext cx="2736647" cy="584775"/>
          </a:xfrm>
          <a:prstGeom prst="rect">
            <a:avLst/>
          </a:prstGeom>
          <a:noFill/>
        </p:spPr>
        <p:txBody>
          <a:bodyPr wrap="none" rtlCol="0">
            <a:spAutoFit/>
          </a:bodyPr>
          <a:lstStyle/>
          <a:p>
            <a:r>
              <a:rPr kumimoji="1" lang="ja-JP" altLang="en-US" sz="3200" dirty="0">
                <a:ln w="28575">
                  <a:solidFill>
                    <a:schemeClr val="accent1">
                      <a:lumMod val="60000"/>
                      <a:lumOff val="40000"/>
                    </a:schemeClr>
                  </a:solidFill>
                </a:ln>
                <a:latin typeface="HGP創英角ﾎﾟｯﾌﾟ体" panose="040B0A00000000000000" pitchFamily="50" charset="-128"/>
                <a:ea typeface="HGP創英角ﾎﾟｯﾌﾟ体" panose="040B0A00000000000000" pitchFamily="50" charset="-128"/>
              </a:rPr>
              <a:t>オプション検査</a:t>
            </a:r>
          </a:p>
        </p:txBody>
      </p:sp>
      <p:sp>
        <p:nvSpPr>
          <p:cNvPr id="8" name="四角形: 角を丸くする 7">
            <a:extLst>
              <a:ext uri="{FF2B5EF4-FFF2-40B4-BE49-F238E27FC236}">
                <a16:creationId xmlns:a16="http://schemas.microsoft.com/office/drawing/2014/main" id="{8BF3D123-08A6-AFB5-3185-4A7B0E4C286D}"/>
              </a:ext>
            </a:extLst>
          </p:cNvPr>
          <p:cNvSpPr/>
          <p:nvPr/>
        </p:nvSpPr>
        <p:spPr>
          <a:xfrm>
            <a:off x="261237" y="2045515"/>
            <a:ext cx="3556098" cy="3256327"/>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id="{7E73E85B-BDFB-231B-E2FE-A6E10E617B77}"/>
              </a:ext>
            </a:extLst>
          </p:cNvPr>
          <p:cNvSpPr txBox="1"/>
          <p:nvPr/>
        </p:nvSpPr>
        <p:spPr>
          <a:xfrm>
            <a:off x="1214380" y="2132601"/>
            <a:ext cx="1649811" cy="369332"/>
          </a:xfrm>
          <a:prstGeom prst="rect">
            <a:avLst/>
          </a:prstGeom>
          <a:noFill/>
          <a:ln>
            <a:noFill/>
          </a:ln>
        </p:spPr>
        <p:txBody>
          <a:bodyPr wrap="none" rtlCol="0">
            <a:spAutoFit/>
          </a:bodyPr>
          <a:lstStyle/>
          <a:p>
            <a:r>
              <a:rPr lang="ja-JP" altLang="en-US" dirty="0">
                <a:ln>
                  <a:solidFill>
                    <a:schemeClr val="accent1">
                      <a:lumMod val="60000"/>
                      <a:lumOff val="40000"/>
                    </a:schemeClr>
                  </a:solidFill>
                </a:ln>
                <a:latin typeface="HGP創英角ﾎﾟｯﾌﾟ体" panose="040B0A00000000000000" pitchFamily="50" charset="-128"/>
                <a:ea typeface="HGP創英角ﾎﾟｯﾌﾟ体" panose="040B0A00000000000000" pitchFamily="50" charset="-128"/>
              </a:rPr>
              <a:t>シンプルコース</a:t>
            </a:r>
            <a:endParaRPr kumimoji="1" lang="ja-JP" altLang="en-US" dirty="0">
              <a:ln>
                <a:solidFill>
                  <a:schemeClr val="accent1">
                    <a:lumMod val="60000"/>
                    <a:lumOff val="40000"/>
                  </a:schemeClr>
                </a:solidFill>
              </a:ln>
              <a:latin typeface="HGP創英角ﾎﾟｯﾌﾟ体" panose="040B0A00000000000000" pitchFamily="50" charset="-128"/>
              <a:ea typeface="HGP創英角ﾎﾟｯﾌﾟ体" panose="040B0A00000000000000" pitchFamily="50" charset="-128"/>
            </a:endParaRPr>
          </a:p>
        </p:txBody>
      </p:sp>
      <p:sp>
        <p:nvSpPr>
          <p:cNvPr id="2" name="四角形: 角を丸くする 1">
            <a:extLst>
              <a:ext uri="{FF2B5EF4-FFF2-40B4-BE49-F238E27FC236}">
                <a16:creationId xmlns:a16="http://schemas.microsoft.com/office/drawing/2014/main" id="{1C2FDB79-11AF-DC25-A56B-F2A0CF3BDA62}"/>
              </a:ext>
            </a:extLst>
          </p:cNvPr>
          <p:cNvSpPr/>
          <p:nvPr/>
        </p:nvSpPr>
        <p:spPr>
          <a:xfrm>
            <a:off x="4232260" y="2045515"/>
            <a:ext cx="3556098" cy="3256327"/>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四角形: 角を丸くする 2">
            <a:extLst>
              <a:ext uri="{FF2B5EF4-FFF2-40B4-BE49-F238E27FC236}">
                <a16:creationId xmlns:a16="http://schemas.microsoft.com/office/drawing/2014/main" id="{A963B41D-E66D-9FF9-6103-D02D0FF3BD5F}"/>
              </a:ext>
            </a:extLst>
          </p:cNvPr>
          <p:cNvSpPr/>
          <p:nvPr/>
        </p:nvSpPr>
        <p:spPr>
          <a:xfrm>
            <a:off x="8203283" y="2045515"/>
            <a:ext cx="3556098" cy="3256327"/>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620BA61C-9D50-290B-F966-9C8F61CF870F}"/>
              </a:ext>
            </a:extLst>
          </p:cNvPr>
          <p:cNvSpPr txBox="1"/>
          <p:nvPr/>
        </p:nvSpPr>
        <p:spPr>
          <a:xfrm>
            <a:off x="4989035" y="2132601"/>
            <a:ext cx="2042547" cy="369332"/>
          </a:xfrm>
          <a:prstGeom prst="rect">
            <a:avLst/>
          </a:prstGeom>
          <a:noFill/>
          <a:ln>
            <a:noFill/>
          </a:ln>
        </p:spPr>
        <p:txBody>
          <a:bodyPr wrap="none" rtlCol="0">
            <a:spAutoFit/>
          </a:bodyPr>
          <a:lstStyle/>
          <a:p>
            <a:r>
              <a:rPr lang="ja-JP" altLang="en-US" dirty="0">
                <a:ln>
                  <a:solidFill>
                    <a:schemeClr val="accent1">
                      <a:lumMod val="60000"/>
                      <a:lumOff val="40000"/>
                    </a:schemeClr>
                  </a:solidFill>
                </a:ln>
                <a:latin typeface="HGP創英角ﾎﾟｯﾌﾟ体" panose="040B0A00000000000000" pitchFamily="50" charset="-128"/>
                <a:ea typeface="HGP創英角ﾎﾟｯﾌﾟ体" panose="040B0A00000000000000" pitchFamily="50" charset="-128"/>
              </a:rPr>
              <a:t>スタンダードコース</a:t>
            </a:r>
            <a:endParaRPr kumimoji="1" lang="ja-JP" altLang="en-US" dirty="0">
              <a:ln>
                <a:solidFill>
                  <a:schemeClr val="accent1">
                    <a:lumMod val="60000"/>
                    <a:lumOff val="40000"/>
                  </a:schemeClr>
                </a:solidFill>
              </a:ln>
              <a:latin typeface="HGP創英角ﾎﾟｯﾌﾟ体" panose="040B0A00000000000000" pitchFamily="50" charset="-128"/>
              <a:ea typeface="HGP創英角ﾎﾟｯﾌﾟ体" panose="040B0A00000000000000" pitchFamily="50" charset="-128"/>
            </a:endParaRPr>
          </a:p>
        </p:txBody>
      </p:sp>
      <p:sp>
        <p:nvSpPr>
          <p:cNvPr id="18" name="テキスト ボックス 17">
            <a:extLst>
              <a:ext uri="{FF2B5EF4-FFF2-40B4-BE49-F238E27FC236}">
                <a16:creationId xmlns:a16="http://schemas.microsoft.com/office/drawing/2014/main" id="{6E154953-6812-8772-CF93-63A30170787B}"/>
              </a:ext>
            </a:extLst>
          </p:cNvPr>
          <p:cNvSpPr txBox="1"/>
          <p:nvPr/>
        </p:nvSpPr>
        <p:spPr>
          <a:xfrm>
            <a:off x="9214735" y="2132601"/>
            <a:ext cx="1638590" cy="369332"/>
          </a:xfrm>
          <a:prstGeom prst="rect">
            <a:avLst/>
          </a:prstGeom>
          <a:noFill/>
          <a:ln>
            <a:noFill/>
          </a:ln>
        </p:spPr>
        <p:txBody>
          <a:bodyPr wrap="none" rtlCol="0">
            <a:spAutoFit/>
          </a:bodyPr>
          <a:lstStyle/>
          <a:p>
            <a:r>
              <a:rPr lang="ja-JP" altLang="en-US" dirty="0">
                <a:ln>
                  <a:solidFill>
                    <a:schemeClr val="accent1">
                      <a:lumMod val="60000"/>
                      <a:lumOff val="40000"/>
                    </a:schemeClr>
                  </a:solidFill>
                </a:ln>
                <a:latin typeface="HGP創英角ﾎﾟｯﾌﾟ体" panose="040B0A00000000000000" pitchFamily="50" charset="-128"/>
                <a:ea typeface="HGP創英角ﾎﾟｯﾌﾟ体" panose="040B0A00000000000000" pitchFamily="50" charset="-128"/>
              </a:rPr>
              <a:t>プレミアコース</a:t>
            </a:r>
            <a:endParaRPr kumimoji="1" lang="ja-JP" altLang="en-US" dirty="0">
              <a:ln>
                <a:solidFill>
                  <a:schemeClr val="accent1">
                    <a:lumMod val="60000"/>
                    <a:lumOff val="40000"/>
                  </a:schemeClr>
                </a:solidFill>
              </a:ln>
              <a:latin typeface="HGP創英角ﾎﾟｯﾌﾟ体" panose="040B0A00000000000000" pitchFamily="50" charset="-128"/>
              <a:ea typeface="HGP創英角ﾎﾟｯﾌﾟ体" panose="040B0A00000000000000" pitchFamily="50" charset="-128"/>
            </a:endParaRPr>
          </a:p>
        </p:txBody>
      </p:sp>
      <p:sp>
        <p:nvSpPr>
          <p:cNvPr id="19" name="テキスト ボックス 18">
            <a:extLst>
              <a:ext uri="{FF2B5EF4-FFF2-40B4-BE49-F238E27FC236}">
                <a16:creationId xmlns:a16="http://schemas.microsoft.com/office/drawing/2014/main" id="{1E27EB9E-0526-A698-75BC-5CB51FC24046}"/>
              </a:ext>
            </a:extLst>
          </p:cNvPr>
          <p:cNvSpPr txBox="1"/>
          <p:nvPr/>
        </p:nvSpPr>
        <p:spPr>
          <a:xfrm>
            <a:off x="1320181" y="2707595"/>
            <a:ext cx="1438214" cy="1200329"/>
          </a:xfrm>
          <a:prstGeom prst="rect">
            <a:avLst/>
          </a:prstGeom>
          <a:noFill/>
        </p:spPr>
        <p:txBody>
          <a:bodyPr wrap="none" rtlCol="0">
            <a:spAutoFit/>
          </a:bodyPr>
          <a:lstStyle/>
          <a:p>
            <a:pPr algn="ctr"/>
            <a:r>
              <a:rPr lang="ja-JP" altLang="en-US" b="1" dirty="0"/>
              <a:t>検査内容</a:t>
            </a:r>
            <a:endParaRPr lang="en-US" altLang="ja-JP" b="1" dirty="0"/>
          </a:p>
          <a:p>
            <a:pPr algn="ctr"/>
            <a:endParaRPr lang="en-US" altLang="ja-JP" b="1" dirty="0"/>
          </a:p>
          <a:p>
            <a:pPr algn="ctr"/>
            <a:r>
              <a:rPr lang="ja-JP" altLang="en-US" sz="1200" b="1" dirty="0"/>
              <a:t>血球計算</a:t>
            </a:r>
            <a:endParaRPr lang="en-US" altLang="ja-JP" sz="1200" b="1" dirty="0"/>
          </a:p>
          <a:p>
            <a:pPr algn="ctr"/>
            <a:r>
              <a:rPr lang="ja-JP" altLang="en-US" sz="1200" b="1" dirty="0"/>
              <a:t>＋</a:t>
            </a:r>
            <a:endParaRPr lang="en-US" altLang="ja-JP" sz="1200" b="1" dirty="0"/>
          </a:p>
          <a:p>
            <a:pPr algn="ctr"/>
            <a:r>
              <a:rPr lang="ja-JP" altLang="en-US" sz="1200" b="1" dirty="0"/>
              <a:t>生化学検査</a:t>
            </a:r>
            <a:r>
              <a:rPr lang="en-US" altLang="ja-JP" sz="1200" b="1" dirty="0"/>
              <a:t>11</a:t>
            </a:r>
            <a:r>
              <a:rPr lang="ja-JP" altLang="en-US" sz="1200" b="1" dirty="0"/>
              <a:t>項目</a:t>
            </a:r>
            <a:endParaRPr kumimoji="1" lang="en-US" altLang="ja-JP" sz="1200" b="1" dirty="0"/>
          </a:p>
        </p:txBody>
      </p:sp>
      <p:sp>
        <p:nvSpPr>
          <p:cNvPr id="20" name="テキスト ボックス 19">
            <a:extLst>
              <a:ext uri="{FF2B5EF4-FFF2-40B4-BE49-F238E27FC236}">
                <a16:creationId xmlns:a16="http://schemas.microsoft.com/office/drawing/2014/main" id="{FC3C4B5A-12AA-85E1-42F7-88B5B1A31F53}"/>
              </a:ext>
            </a:extLst>
          </p:cNvPr>
          <p:cNvSpPr txBox="1"/>
          <p:nvPr/>
        </p:nvSpPr>
        <p:spPr>
          <a:xfrm>
            <a:off x="1307354" y="4506082"/>
            <a:ext cx="1463862" cy="523220"/>
          </a:xfrm>
          <a:prstGeom prst="rect">
            <a:avLst/>
          </a:prstGeom>
          <a:noFill/>
        </p:spPr>
        <p:txBody>
          <a:bodyPr wrap="none" rtlCol="0">
            <a:spAutoFit/>
          </a:bodyPr>
          <a:lstStyle/>
          <a:p>
            <a:r>
              <a:rPr kumimoji="1" lang="en-US" altLang="ja-JP" sz="2800" b="1" dirty="0"/>
              <a:t>7,700</a:t>
            </a:r>
            <a:r>
              <a:rPr kumimoji="1" lang="ja-JP" altLang="en-US" sz="2800" b="1" dirty="0"/>
              <a:t>円</a:t>
            </a:r>
          </a:p>
        </p:txBody>
      </p:sp>
      <p:sp>
        <p:nvSpPr>
          <p:cNvPr id="21" name="テキスト ボックス 20">
            <a:extLst>
              <a:ext uri="{FF2B5EF4-FFF2-40B4-BE49-F238E27FC236}">
                <a16:creationId xmlns:a16="http://schemas.microsoft.com/office/drawing/2014/main" id="{F095FE39-6126-571B-B027-80C9A52A54FA}"/>
              </a:ext>
            </a:extLst>
          </p:cNvPr>
          <p:cNvSpPr txBox="1"/>
          <p:nvPr/>
        </p:nvSpPr>
        <p:spPr>
          <a:xfrm>
            <a:off x="5291201" y="2707595"/>
            <a:ext cx="1438215" cy="1200329"/>
          </a:xfrm>
          <a:prstGeom prst="rect">
            <a:avLst/>
          </a:prstGeom>
          <a:noFill/>
        </p:spPr>
        <p:txBody>
          <a:bodyPr wrap="none" rtlCol="0">
            <a:spAutoFit/>
          </a:bodyPr>
          <a:lstStyle/>
          <a:p>
            <a:pPr algn="ctr"/>
            <a:r>
              <a:rPr lang="ja-JP" altLang="en-US" b="1" dirty="0"/>
              <a:t>検査内容</a:t>
            </a:r>
            <a:endParaRPr lang="en-US" altLang="ja-JP" b="1" dirty="0"/>
          </a:p>
          <a:p>
            <a:pPr algn="ctr"/>
            <a:endParaRPr lang="en-US" altLang="ja-JP" b="1" dirty="0"/>
          </a:p>
          <a:p>
            <a:pPr algn="ctr"/>
            <a:r>
              <a:rPr lang="ja-JP" altLang="en-US" sz="1200" b="1" dirty="0"/>
              <a:t>血球計算</a:t>
            </a:r>
            <a:endParaRPr lang="en-US" altLang="ja-JP" sz="1200" b="1" dirty="0"/>
          </a:p>
          <a:p>
            <a:pPr algn="ctr"/>
            <a:r>
              <a:rPr lang="ja-JP" altLang="en-US" sz="1200" b="1" dirty="0"/>
              <a:t>＋</a:t>
            </a:r>
            <a:endParaRPr lang="en-US" altLang="ja-JP" sz="1200" b="1" dirty="0"/>
          </a:p>
          <a:p>
            <a:pPr algn="ctr"/>
            <a:r>
              <a:rPr lang="ja-JP" altLang="en-US" sz="1200" b="1" dirty="0"/>
              <a:t>生化学検査</a:t>
            </a:r>
            <a:r>
              <a:rPr lang="en-US" altLang="ja-JP" sz="1200" b="1" dirty="0"/>
              <a:t>21</a:t>
            </a:r>
            <a:r>
              <a:rPr lang="ja-JP" altLang="en-US" sz="1200" b="1" dirty="0"/>
              <a:t>項目</a:t>
            </a:r>
            <a:endParaRPr lang="en-US" altLang="ja-JP" sz="1200" b="1" dirty="0"/>
          </a:p>
        </p:txBody>
      </p:sp>
      <p:sp>
        <p:nvSpPr>
          <p:cNvPr id="22" name="テキスト ボックス 21">
            <a:extLst>
              <a:ext uri="{FF2B5EF4-FFF2-40B4-BE49-F238E27FC236}">
                <a16:creationId xmlns:a16="http://schemas.microsoft.com/office/drawing/2014/main" id="{9DA7C12D-2A5A-E9E0-81AE-8D187AC7D9CB}"/>
              </a:ext>
            </a:extLst>
          </p:cNvPr>
          <p:cNvSpPr txBox="1"/>
          <p:nvPr/>
        </p:nvSpPr>
        <p:spPr>
          <a:xfrm>
            <a:off x="5278377" y="4506082"/>
            <a:ext cx="1669047" cy="523220"/>
          </a:xfrm>
          <a:prstGeom prst="rect">
            <a:avLst/>
          </a:prstGeom>
          <a:noFill/>
        </p:spPr>
        <p:txBody>
          <a:bodyPr wrap="none" rtlCol="0">
            <a:spAutoFit/>
          </a:bodyPr>
          <a:lstStyle/>
          <a:p>
            <a:r>
              <a:rPr lang="en-US" altLang="ja-JP" sz="2800" b="1" dirty="0"/>
              <a:t>11</a:t>
            </a:r>
            <a:r>
              <a:rPr kumimoji="1" lang="en-US" altLang="ja-JP" sz="2800" b="1" dirty="0"/>
              <a:t>,000</a:t>
            </a:r>
            <a:r>
              <a:rPr kumimoji="1" lang="ja-JP" altLang="en-US" sz="2800" b="1" dirty="0"/>
              <a:t>円</a:t>
            </a:r>
          </a:p>
        </p:txBody>
      </p:sp>
      <p:sp>
        <p:nvSpPr>
          <p:cNvPr id="23" name="テキスト ボックス 22">
            <a:extLst>
              <a:ext uri="{FF2B5EF4-FFF2-40B4-BE49-F238E27FC236}">
                <a16:creationId xmlns:a16="http://schemas.microsoft.com/office/drawing/2014/main" id="{309E4CD3-E0F2-BF3A-40E7-93AF39C9AFB8}"/>
              </a:ext>
            </a:extLst>
          </p:cNvPr>
          <p:cNvSpPr txBox="1"/>
          <p:nvPr/>
        </p:nvSpPr>
        <p:spPr>
          <a:xfrm>
            <a:off x="9314923" y="2707595"/>
            <a:ext cx="1438214" cy="1754326"/>
          </a:xfrm>
          <a:prstGeom prst="rect">
            <a:avLst/>
          </a:prstGeom>
          <a:noFill/>
        </p:spPr>
        <p:txBody>
          <a:bodyPr wrap="none" rtlCol="0">
            <a:spAutoFit/>
          </a:bodyPr>
          <a:lstStyle/>
          <a:p>
            <a:pPr algn="ctr"/>
            <a:r>
              <a:rPr lang="ja-JP" altLang="en-US" b="1" dirty="0"/>
              <a:t>検査内容</a:t>
            </a:r>
            <a:endParaRPr lang="en-US" altLang="ja-JP" b="1" dirty="0"/>
          </a:p>
          <a:p>
            <a:pPr algn="ctr"/>
            <a:endParaRPr lang="en-US" altLang="ja-JP" b="1" dirty="0"/>
          </a:p>
          <a:p>
            <a:pPr algn="ctr"/>
            <a:r>
              <a:rPr lang="ja-JP" altLang="en-US" sz="1200" b="1" dirty="0"/>
              <a:t>血球計算</a:t>
            </a:r>
            <a:endParaRPr lang="en-US" altLang="ja-JP" sz="1200" b="1" dirty="0"/>
          </a:p>
          <a:p>
            <a:pPr algn="ctr"/>
            <a:r>
              <a:rPr lang="ja-JP" altLang="en-US" sz="1200" b="1" dirty="0"/>
              <a:t>＋</a:t>
            </a:r>
            <a:endParaRPr lang="en-US" altLang="ja-JP" sz="1200" b="1" dirty="0"/>
          </a:p>
          <a:p>
            <a:pPr algn="ctr"/>
            <a:r>
              <a:rPr lang="ja-JP" altLang="en-US" sz="1200" b="1" dirty="0"/>
              <a:t>生化学検査</a:t>
            </a:r>
            <a:r>
              <a:rPr lang="en-US" altLang="ja-JP" sz="1200" b="1" dirty="0"/>
              <a:t>21</a:t>
            </a:r>
            <a:r>
              <a:rPr lang="ja-JP" altLang="en-US" sz="1200" b="1" dirty="0"/>
              <a:t>項目</a:t>
            </a:r>
            <a:endParaRPr lang="en-US" altLang="ja-JP" sz="1200" b="1" dirty="0"/>
          </a:p>
          <a:p>
            <a:pPr algn="ctr"/>
            <a:r>
              <a:rPr kumimoji="1" lang="en-US" altLang="ja-JP" sz="1200" b="1" dirty="0"/>
              <a:t>+</a:t>
            </a:r>
          </a:p>
          <a:p>
            <a:pPr algn="ctr"/>
            <a:r>
              <a:rPr lang="en-US" altLang="ja-JP" sz="1200" b="1" dirty="0"/>
              <a:t>T4(</a:t>
            </a:r>
            <a:r>
              <a:rPr lang="ja-JP" altLang="en-US" sz="1200" b="1" dirty="0"/>
              <a:t>甲状腺</a:t>
            </a:r>
            <a:r>
              <a:rPr lang="en-US" altLang="ja-JP" sz="1200" b="1" dirty="0"/>
              <a:t>)</a:t>
            </a:r>
          </a:p>
          <a:p>
            <a:pPr algn="ctr"/>
            <a:r>
              <a:rPr kumimoji="1" lang="en-US" altLang="ja-JP" sz="1200" b="1" dirty="0"/>
              <a:t>BNP(</a:t>
            </a:r>
            <a:r>
              <a:rPr kumimoji="1" lang="ja-JP" altLang="en-US" sz="1200" b="1" dirty="0"/>
              <a:t>心機能</a:t>
            </a:r>
            <a:r>
              <a:rPr kumimoji="1" lang="en-US" altLang="ja-JP" sz="1200" b="1" dirty="0"/>
              <a:t>)</a:t>
            </a:r>
          </a:p>
        </p:txBody>
      </p:sp>
      <p:sp>
        <p:nvSpPr>
          <p:cNvPr id="24" name="テキスト ボックス 23">
            <a:extLst>
              <a:ext uri="{FF2B5EF4-FFF2-40B4-BE49-F238E27FC236}">
                <a16:creationId xmlns:a16="http://schemas.microsoft.com/office/drawing/2014/main" id="{9B03B3AA-6A17-4F29-0227-C9CE743A071C}"/>
              </a:ext>
            </a:extLst>
          </p:cNvPr>
          <p:cNvSpPr txBox="1"/>
          <p:nvPr/>
        </p:nvSpPr>
        <p:spPr>
          <a:xfrm>
            <a:off x="9199507" y="4500401"/>
            <a:ext cx="1669047" cy="523220"/>
          </a:xfrm>
          <a:prstGeom prst="rect">
            <a:avLst/>
          </a:prstGeom>
          <a:noFill/>
        </p:spPr>
        <p:txBody>
          <a:bodyPr wrap="none" rtlCol="0">
            <a:spAutoFit/>
          </a:bodyPr>
          <a:lstStyle/>
          <a:p>
            <a:r>
              <a:rPr lang="en-US" altLang="ja-JP" sz="2800" b="1" dirty="0"/>
              <a:t>17</a:t>
            </a:r>
            <a:r>
              <a:rPr kumimoji="1" lang="en-US" altLang="ja-JP" sz="2800" b="1" dirty="0"/>
              <a:t>,050</a:t>
            </a:r>
            <a:r>
              <a:rPr kumimoji="1" lang="ja-JP" altLang="en-US" sz="2800" b="1" dirty="0"/>
              <a:t>円</a:t>
            </a:r>
          </a:p>
        </p:txBody>
      </p:sp>
      <p:sp>
        <p:nvSpPr>
          <p:cNvPr id="25" name="四角形: 角を丸くする 24">
            <a:extLst>
              <a:ext uri="{FF2B5EF4-FFF2-40B4-BE49-F238E27FC236}">
                <a16:creationId xmlns:a16="http://schemas.microsoft.com/office/drawing/2014/main" id="{E42BC49D-B540-7BFD-2575-19F01FD65897}"/>
              </a:ext>
            </a:extLst>
          </p:cNvPr>
          <p:cNvSpPr/>
          <p:nvPr/>
        </p:nvSpPr>
        <p:spPr>
          <a:xfrm>
            <a:off x="261237" y="5512109"/>
            <a:ext cx="11498144" cy="577304"/>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a:extLst>
              <a:ext uri="{FF2B5EF4-FFF2-40B4-BE49-F238E27FC236}">
                <a16:creationId xmlns:a16="http://schemas.microsoft.com/office/drawing/2014/main" id="{62A39E1C-82CD-BBE4-C7F2-3B9EE63737A0}"/>
              </a:ext>
            </a:extLst>
          </p:cNvPr>
          <p:cNvSpPr txBox="1"/>
          <p:nvPr/>
        </p:nvSpPr>
        <p:spPr>
          <a:xfrm>
            <a:off x="4290927" y="5569928"/>
            <a:ext cx="3438762" cy="461665"/>
          </a:xfrm>
          <a:prstGeom prst="rect">
            <a:avLst/>
          </a:prstGeom>
          <a:noFill/>
        </p:spPr>
        <p:txBody>
          <a:bodyPr wrap="none" rtlCol="0">
            <a:spAutoFit/>
          </a:bodyPr>
          <a:lstStyle/>
          <a:p>
            <a:pPr algn="ctr"/>
            <a:r>
              <a:rPr kumimoji="1" lang="ja-JP" altLang="en-US" sz="2400" b="1" dirty="0"/>
              <a:t>画像検査　　＋</a:t>
            </a:r>
            <a:r>
              <a:rPr kumimoji="1" lang="en-US" altLang="ja-JP" sz="2400" b="1" dirty="0"/>
              <a:t>3,850</a:t>
            </a:r>
            <a:r>
              <a:rPr kumimoji="1" lang="ja-JP" altLang="en-US" sz="2400" b="1" dirty="0"/>
              <a:t>円</a:t>
            </a:r>
            <a:endParaRPr kumimoji="1" lang="en-US" altLang="ja-JP" sz="2400" b="1" dirty="0"/>
          </a:p>
        </p:txBody>
      </p:sp>
      <p:sp>
        <p:nvSpPr>
          <p:cNvPr id="5" name="テキスト ボックス 4">
            <a:extLst>
              <a:ext uri="{FF2B5EF4-FFF2-40B4-BE49-F238E27FC236}">
                <a16:creationId xmlns:a16="http://schemas.microsoft.com/office/drawing/2014/main" id="{E6D3B9FF-BFA8-144B-9597-664ED91E5124}"/>
              </a:ext>
            </a:extLst>
          </p:cNvPr>
          <p:cNvSpPr txBox="1"/>
          <p:nvPr/>
        </p:nvSpPr>
        <p:spPr>
          <a:xfrm>
            <a:off x="9728056" y="6161990"/>
            <a:ext cx="2031325" cy="276999"/>
          </a:xfrm>
          <a:prstGeom prst="rect">
            <a:avLst/>
          </a:prstGeom>
          <a:noFill/>
        </p:spPr>
        <p:txBody>
          <a:bodyPr wrap="none" rtlCol="0">
            <a:spAutoFit/>
          </a:bodyPr>
          <a:lstStyle/>
          <a:p>
            <a:r>
              <a:rPr kumimoji="1" lang="ja-JP" altLang="en-US" sz="1200" dirty="0"/>
              <a:t>＊値段はすべて税込みです</a:t>
            </a:r>
          </a:p>
        </p:txBody>
      </p:sp>
      <p:sp>
        <p:nvSpPr>
          <p:cNvPr id="6" name="テキスト ボックス 5">
            <a:extLst>
              <a:ext uri="{FF2B5EF4-FFF2-40B4-BE49-F238E27FC236}">
                <a16:creationId xmlns:a16="http://schemas.microsoft.com/office/drawing/2014/main" id="{5EFA8679-E1C4-A02B-A773-324E49B30386}"/>
              </a:ext>
            </a:extLst>
          </p:cNvPr>
          <p:cNvSpPr txBox="1"/>
          <p:nvPr/>
        </p:nvSpPr>
        <p:spPr>
          <a:xfrm>
            <a:off x="1708050" y="1095028"/>
            <a:ext cx="8604516" cy="523220"/>
          </a:xfrm>
          <a:prstGeom prst="rect">
            <a:avLst/>
          </a:prstGeom>
          <a:noFill/>
        </p:spPr>
        <p:txBody>
          <a:bodyPr wrap="square" rtlCol="0">
            <a:spAutoFit/>
          </a:bodyPr>
          <a:lstStyle/>
          <a:p>
            <a:pPr algn="ctr"/>
            <a:r>
              <a:rPr lang="ja-JP" altLang="en-US" sz="1400" dirty="0"/>
              <a:t>フィラリア予防と併せて</a:t>
            </a:r>
            <a:r>
              <a:rPr lang="en-US" altLang="ja-JP" sz="1400" dirty="0"/>
              <a:t>1</a:t>
            </a:r>
            <a:r>
              <a:rPr lang="ja-JP" altLang="en-US" sz="1400" dirty="0"/>
              <a:t>回の採血で血液検査もできます。</a:t>
            </a:r>
            <a:r>
              <a:rPr lang="en-US" altLang="ja-JP" sz="1400" dirty="0"/>
              <a:t>1</a:t>
            </a:r>
            <a:r>
              <a:rPr lang="ja-JP" altLang="en-US" sz="1400" dirty="0"/>
              <a:t>回の採血で済むのでペットの負担が軽くなるとともにリーズナブルに検査をすることができます。</a:t>
            </a:r>
            <a:endParaRPr kumimoji="1" lang="ja-JP" altLang="en-US" sz="1400" dirty="0"/>
          </a:p>
        </p:txBody>
      </p:sp>
    </p:spTree>
    <p:extLst>
      <p:ext uri="{BB962C8B-B14F-4D97-AF65-F5344CB8AC3E}">
        <p14:creationId xmlns:p14="http://schemas.microsoft.com/office/powerpoint/2010/main" val="16576808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157498-9FA0-6211-DB26-2AD84F2B3A81}"/>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7034592B-5445-1081-9E51-C40CFB55BFBB}"/>
              </a:ext>
            </a:extLst>
          </p:cNvPr>
          <p:cNvSpPr txBox="1"/>
          <p:nvPr/>
        </p:nvSpPr>
        <p:spPr>
          <a:xfrm>
            <a:off x="4882422" y="304591"/>
            <a:ext cx="1952779" cy="584775"/>
          </a:xfrm>
          <a:prstGeom prst="rect">
            <a:avLst/>
          </a:prstGeom>
          <a:noFill/>
        </p:spPr>
        <p:txBody>
          <a:bodyPr wrap="none" rtlCol="0">
            <a:spAutoFit/>
          </a:bodyPr>
          <a:lstStyle/>
          <a:p>
            <a:r>
              <a:rPr kumimoji="1" lang="ja-JP" altLang="en-US" sz="3200" dirty="0">
                <a:ln w="28575">
                  <a:solidFill>
                    <a:schemeClr val="accent1">
                      <a:lumMod val="60000"/>
                      <a:lumOff val="40000"/>
                    </a:schemeClr>
                  </a:solidFill>
                </a:ln>
                <a:latin typeface="HGP創英角ﾎﾟｯﾌﾟ体" panose="040B0A00000000000000" pitchFamily="50" charset="-128"/>
                <a:ea typeface="HGP創英角ﾎﾟｯﾌﾟ体" panose="040B0A00000000000000" pitchFamily="50" charset="-128"/>
              </a:rPr>
              <a:t>プレゼント</a:t>
            </a:r>
          </a:p>
        </p:txBody>
      </p:sp>
      <p:sp>
        <p:nvSpPr>
          <p:cNvPr id="5" name="スクロール: 縦 4">
            <a:extLst>
              <a:ext uri="{FF2B5EF4-FFF2-40B4-BE49-F238E27FC236}">
                <a16:creationId xmlns:a16="http://schemas.microsoft.com/office/drawing/2014/main" id="{486C3E94-257F-BE1E-FAAA-29ED5A72B1E0}"/>
              </a:ext>
            </a:extLst>
          </p:cNvPr>
          <p:cNvSpPr/>
          <p:nvPr/>
        </p:nvSpPr>
        <p:spPr>
          <a:xfrm>
            <a:off x="1123405" y="2011681"/>
            <a:ext cx="2821577" cy="3509554"/>
          </a:xfrm>
          <a:prstGeom prst="verticalScroll">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ケアクーポン</a:t>
            </a:r>
            <a:endParaRPr kumimoji="1" lang="en-US" altLang="ja-JP" sz="2400" b="1" dirty="0"/>
          </a:p>
          <a:p>
            <a:pPr algn="ctr"/>
            <a:r>
              <a:rPr lang="en-US" altLang="ja-JP" sz="2400" b="1" dirty="0"/>
              <a:t>(</a:t>
            </a:r>
            <a:r>
              <a:rPr lang="ja-JP" altLang="en-US" sz="2400" b="1" dirty="0"/>
              <a:t>平日限定</a:t>
            </a:r>
            <a:r>
              <a:rPr lang="en-US" altLang="ja-JP" sz="2400" b="1" dirty="0"/>
              <a:t>)</a:t>
            </a:r>
          </a:p>
          <a:p>
            <a:pPr algn="ctr"/>
            <a:endParaRPr kumimoji="1" lang="en-US" altLang="ja-JP" dirty="0"/>
          </a:p>
          <a:p>
            <a:pPr algn="ctr"/>
            <a:r>
              <a:rPr kumimoji="1" lang="ja-JP" altLang="en-US" dirty="0"/>
              <a:t>ペットの爪切り、足裏バリカン、肛門絞り、耳そうじを行います</a:t>
            </a:r>
          </a:p>
        </p:txBody>
      </p:sp>
      <p:sp>
        <p:nvSpPr>
          <p:cNvPr id="6" name="スクロール: 縦 5">
            <a:extLst>
              <a:ext uri="{FF2B5EF4-FFF2-40B4-BE49-F238E27FC236}">
                <a16:creationId xmlns:a16="http://schemas.microsoft.com/office/drawing/2014/main" id="{8377D8F5-9C74-7B0B-6289-D077DA41E610}"/>
              </a:ext>
            </a:extLst>
          </p:cNvPr>
          <p:cNvSpPr/>
          <p:nvPr/>
        </p:nvSpPr>
        <p:spPr>
          <a:xfrm>
            <a:off x="4448022" y="2011681"/>
            <a:ext cx="2821577" cy="3509554"/>
          </a:xfrm>
          <a:prstGeom prst="verticalScroll">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混合ワクチン</a:t>
            </a:r>
            <a:endParaRPr kumimoji="1" lang="en-US" altLang="ja-JP" sz="2400" b="1" dirty="0"/>
          </a:p>
          <a:p>
            <a:pPr algn="ctr"/>
            <a:r>
              <a:rPr lang="ja-JP" altLang="en-US" sz="2400" b="1" dirty="0"/>
              <a:t>割引チケット</a:t>
            </a:r>
            <a:endParaRPr lang="en-US" altLang="ja-JP" sz="2400" b="1" dirty="0"/>
          </a:p>
          <a:p>
            <a:pPr algn="ctr"/>
            <a:endParaRPr kumimoji="1" lang="en-US" altLang="ja-JP" dirty="0"/>
          </a:p>
          <a:p>
            <a:pPr algn="ctr"/>
            <a:r>
              <a:rPr lang="ja-JP" altLang="en-US" dirty="0"/>
              <a:t>混合ワクチン接種をするときに割引が適応されます</a:t>
            </a:r>
            <a:endParaRPr kumimoji="1" lang="ja-JP" altLang="en-US" dirty="0"/>
          </a:p>
        </p:txBody>
      </p:sp>
      <p:sp>
        <p:nvSpPr>
          <p:cNvPr id="7" name="スクロール: 縦 6">
            <a:extLst>
              <a:ext uri="{FF2B5EF4-FFF2-40B4-BE49-F238E27FC236}">
                <a16:creationId xmlns:a16="http://schemas.microsoft.com/office/drawing/2014/main" id="{1D9A4A27-C6CB-432B-1320-9E8DFF7215DF}"/>
              </a:ext>
            </a:extLst>
          </p:cNvPr>
          <p:cNvSpPr/>
          <p:nvPr/>
        </p:nvSpPr>
        <p:spPr>
          <a:xfrm>
            <a:off x="7711439" y="2011681"/>
            <a:ext cx="2821577" cy="3509554"/>
          </a:xfrm>
          <a:prstGeom prst="verticalScroll">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秋の健康診断</a:t>
            </a:r>
            <a:endParaRPr kumimoji="1" lang="en-US" altLang="ja-JP" sz="2400" b="1" dirty="0"/>
          </a:p>
          <a:p>
            <a:pPr algn="ctr"/>
            <a:r>
              <a:rPr lang="ja-JP" altLang="en-US" sz="2400" b="1" dirty="0"/>
              <a:t>チケット</a:t>
            </a:r>
            <a:endParaRPr lang="en-US" altLang="ja-JP" sz="2400" b="1" dirty="0"/>
          </a:p>
          <a:p>
            <a:pPr algn="ctr"/>
            <a:endParaRPr kumimoji="1" lang="en-US" altLang="ja-JP" dirty="0"/>
          </a:p>
          <a:p>
            <a:pPr algn="ctr"/>
            <a:r>
              <a:rPr kumimoji="1" lang="ja-JP" altLang="en-US" dirty="0"/>
              <a:t>秋の健康診断の受診をするときに割引が適応されます</a:t>
            </a:r>
            <a:endParaRPr kumimoji="1" lang="en-US" altLang="ja-JP" dirty="0"/>
          </a:p>
          <a:p>
            <a:pPr algn="ctr"/>
            <a:r>
              <a:rPr lang="ja-JP" altLang="en-US" sz="900" dirty="0"/>
              <a:t>＊オプション検査をした方限定</a:t>
            </a:r>
            <a:endParaRPr kumimoji="1" lang="ja-JP" altLang="en-US" sz="900" dirty="0"/>
          </a:p>
        </p:txBody>
      </p:sp>
      <p:sp>
        <p:nvSpPr>
          <p:cNvPr id="2" name="テキスト ボックス 1">
            <a:extLst>
              <a:ext uri="{FF2B5EF4-FFF2-40B4-BE49-F238E27FC236}">
                <a16:creationId xmlns:a16="http://schemas.microsoft.com/office/drawing/2014/main" id="{A4377DDB-EB61-BD8B-3EE0-5941396EE28F}"/>
              </a:ext>
            </a:extLst>
          </p:cNvPr>
          <p:cNvSpPr txBox="1"/>
          <p:nvPr/>
        </p:nvSpPr>
        <p:spPr>
          <a:xfrm>
            <a:off x="1708050" y="1095028"/>
            <a:ext cx="8604516" cy="523220"/>
          </a:xfrm>
          <a:prstGeom prst="rect">
            <a:avLst/>
          </a:prstGeom>
          <a:noFill/>
        </p:spPr>
        <p:txBody>
          <a:bodyPr wrap="square" rtlCol="0">
            <a:spAutoFit/>
          </a:bodyPr>
          <a:lstStyle/>
          <a:p>
            <a:pPr algn="ctr"/>
            <a:r>
              <a:rPr kumimoji="1" lang="ja-JP" altLang="en-US" sz="1400" dirty="0"/>
              <a:t>ノミ・マダニ予防薬のまとめ買いをしてくれた方に嬉しいプレゼント！</a:t>
            </a:r>
            <a:endParaRPr kumimoji="1" lang="en-US" altLang="ja-JP" sz="1400" dirty="0"/>
          </a:p>
          <a:p>
            <a:pPr algn="ctr"/>
            <a:r>
              <a:rPr kumimoji="1" lang="ja-JP" altLang="en-US" sz="1400" dirty="0"/>
              <a:t>オプションの血液検査をされた方には追加のプレゼントもございます。</a:t>
            </a:r>
          </a:p>
        </p:txBody>
      </p:sp>
    </p:spTree>
    <p:extLst>
      <p:ext uri="{BB962C8B-B14F-4D97-AF65-F5344CB8AC3E}">
        <p14:creationId xmlns:p14="http://schemas.microsoft.com/office/powerpoint/2010/main" val="391075028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14964</TotalTime>
  <Words>352</Words>
  <Application>Microsoft Office PowerPoint</Application>
  <PresentationFormat>ワイド画面</PresentationFormat>
  <Paragraphs>62</Paragraphs>
  <Slides>3</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3</vt:i4>
      </vt:variant>
    </vt:vector>
  </HeadingPairs>
  <TitlesOfParts>
    <vt:vector size="8" baseType="lpstr">
      <vt:lpstr>HGP創英角ﾎﾟｯﾌﾟ体</vt: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Masanori Yuasa</dc:creator>
  <cp:lastModifiedBy>Masanori Yuasa</cp:lastModifiedBy>
  <cp:revision>7</cp:revision>
  <dcterms:created xsi:type="dcterms:W3CDTF">2025-12-11T13:06:20Z</dcterms:created>
  <dcterms:modified xsi:type="dcterms:W3CDTF">2025-12-22T12:23:56Z</dcterms:modified>
</cp:coreProperties>
</file>